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74" r:id="rId3"/>
    <p:sldMasterId id="2147483703" r:id="rId4"/>
    <p:sldMasterId id="2147483715" r:id="rId5"/>
    <p:sldMasterId id="2147483728" r:id="rId6"/>
    <p:sldMasterId id="2147483753" r:id="rId7"/>
    <p:sldMasterId id="2147483762" r:id="rId8"/>
  </p:sldMasterIdLst>
  <p:notesMasterIdLst>
    <p:notesMasterId r:id="rId44"/>
  </p:notesMasterIdLst>
  <p:handoutMasterIdLst>
    <p:handoutMasterId r:id="rId45"/>
  </p:handoutMasterIdLst>
  <p:sldIdLst>
    <p:sldId id="348" r:id="rId9"/>
    <p:sldId id="1168" r:id="rId10"/>
    <p:sldId id="389" r:id="rId11"/>
    <p:sldId id="400" r:id="rId12"/>
    <p:sldId id="403" r:id="rId13"/>
    <p:sldId id="407" r:id="rId14"/>
    <p:sldId id="995" r:id="rId15"/>
    <p:sldId id="990" r:id="rId16"/>
    <p:sldId id="807" r:id="rId17"/>
    <p:sldId id="992" r:id="rId18"/>
    <p:sldId id="855" r:id="rId19"/>
    <p:sldId id="994" r:id="rId20"/>
    <p:sldId id="1174" r:id="rId21"/>
    <p:sldId id="1175" r:id="rId22"/>
    <p:sldId id="366" r:id="rId23"/>
    <p:sldId id="265" r:id="rId24"/>
    <p:sldId id="266" r:id="rId25"/>
    <p:sldId id="1158" r:id="rId26"/>
    <p:sldId id="1211" r:id="rId27"/>
    <p:sldId id="1213" r:id="rId28"/>
    <p:sldId id="1214" r:id="rId29"/>
    <p:sldId id="1223" r:id="rId30"/>
    <p:sldId id="1225" r:id="rId31"/>
    <p:sldId id="1224" r:id="rId32"/>
    <p:sldId id="1216" r:id="rId33"/>
    <p:sldId id="1217" r:id="rId34"/>
    <p:sldId id="1218" r:id="rId35"/>
    <p:sldId id="1226" r:id="rId36"/>
    <p:sldId id="1220" r:id="rId37"/>
    <p:sldId id="1227" r:id="rId38"/>
    <p:sldId id="1228" r:id="rId39"/>
    <p:sldId id="1221" r:id="rId40"/>
    <p:sldId id="1229" r:id="rId41"/>
    <p:sldId id="1230" r:id="rId42"/>
    <p:sldId id="1231" r:id="rId43"/>
  </p:sldIdLst>
  <p:sldSz cx="12192000" cy="6858000"/>
  <p:notesSz cx="6858000" cy="9144000"/>
  <p:embeddedFontLst>
    <p:embeddedFont>
      <p:font typeface="Ara Alharbi Syria-Alqusair" panose="020B0604020202020204" charset="-78"/>
      <p:regular r:id="rId46"/>
    </p:embeddedFont>
    <p:embeddedFont>
      <p:font typeface="Arabic Typesetting" panose="03020402040406030203" pitchFamily="66" charset="-78"/>
      <p:regular r:id="rId47"/>
    </p:embeddedFont>
    <p:embeddedFont>
      <p:font typeface="Arial Rounded MT Bold" panose="020F0704030504030204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El Messiri" panose="00000500000000000000" charset="-78"/>
      <p:regular r:id="rId55"/>
      <p:bold r:id="rId56"/>
    </p:embeddedFont>
    <p:embeddedFont>
      <p:font typeface="Lato Black" panose="020F0502020204030203" pitchFamily="34" charset="0"/>
      <p:bold r:id="rId57"/>
      <p:boldItalic r:id="rId58"/>
    </p:embeddedFont>
    <p:embeddedFont>
      <p:font typeface="Lato Medium" panose="020F0502020204030203" pitchFamily="34" charset="0"/>
      <p:regular r:id="rId59"/>
      <p:italic r:id="rId60"/>
    </p:embeddedFont>
    <p:embeddedFont>
      <p:font typeface="Raleway" pitchFamily="2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89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2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71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64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55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mmad" initials="h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84A68"/>
    <a:srgbClr val="494B69"/>
    <a:srgbClr val="4C287F"/>
    <a:srgbClr val="2E3848"/>
    <a:srgbClr val="203864"/>
    <a:srgbClr val="008080"/>
    <a:srgbClr val="FEDB82"/>
    <a:srgbClr val="FDCD5A"/>
    <a:srgbClr val="FDA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2894" autoAdjust="0"/>
  </p:normalViewPr>
  <p:slideViewPr>
    <p:cSldViewPr snapToGrid="0">
      <p:cViewPr varScale="1">
        <p:scale>
          <a:sx n="67" d="100"/>
          <a:sy n="67" d="100"/>
        </p:scale>
        <p:origin x="120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6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8330051430160438"/>
          <c:y val="0.15152980928646317"/>
          <c:w val="0.49714960756402332"/>
          <c:h val="0.677862518207842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F6D6-49DB-9D2A-FE4A84C24DA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6D6-49DB-9D2A-FE4A84C24DA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6D6-49DB-9D2A-FE4A84C24DA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6D6-49DB-9D2A-FE4A84C24D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defRPr>
                </a:pPr>
                <a:endParaRPr lang="en-PK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S-I</c:v>
                </c:pt>
                <c:pt idx="1">
                  <c:v>S-II</c:v>
                </c:pt>
                <c:pt idx="2">
                  <c:v>Coursework</c:v>
                </c:pt>
                <c:pt idx="3">
                  <c:v>Final Examination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0.15000000000000024</c:v>
                </c:pt>
                <c:pt idx="2">
                  <c:v>0.25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3-4082-B1A5-D0C9804E04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ayout>
        <c:manualLayout>
          <c:xMode val="edge"/>
          <c:yMode val="edge"/>
          <c:x val="0.72706633103674057"/>
          <c:y val="0.28077006467946503"/>
          <c:w val="0.25778713760329175"/>
          <c:h val="0.39277464737248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defRPr>
          </a:pPr>
          <a:endParaRPr lang="en-PK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E67FD9-D852-4DBF-87F9-011229FDE9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9BC0-DD5F-4782-91C7-5C08C36B7F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4B7A0-9195-4044-93AC-7F77C8E55446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FB115-6EAC-4A44-B8DD-B10ADE396A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D3E5B-3D5C-495A-A32C-859334C7F2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43963-6288-4408-B2D4-9273854A38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6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663D1-B600-4A09-80E1-4234D96897ED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1202-B189-48E6-979D-CFBA6D37D8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5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89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82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71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64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55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8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42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1202-B189-48E6-979D-CFBA6D37D8E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1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1202-B189-48E6-979D-CFBA6D37D8E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1202-B189-48E6-979D-CFBA6D37D8E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9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1202-B189-48E6-979D-CFBA6D37D8E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79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1202-B189-48E6-979D-CFBA6D37D8E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5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398" tIns="45699" rIns="91398" bIns="45699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9" indent="0">
              <a:buNone/>
              <a:defRPr sz="2400"/>
            </a:lvl3pPr>
            <a:lvl4pPr marL="1370982" indent="0">
              <a:buNone/>
              <a:defRPr sz="2000"/>
            </a:lvl4pPr>
            <a:lvl5pPr marL="1827978" indent="0">
              <a:buNone/>
              <a:defRPr sz="2000"/>
            </a:lvl5pPr>
            <a:lvl6pPr marL="2284971" indent="0">
              <a:buNone/>
              <a:defRPr sz="2000"/>
            </a:lvl6pPr>
            <a:lvl7pPr marL="2741964" indent="0">
              <a:buNone/>
              <a:defRPr sz="2000"/>
            </a:lvl7pPr>
            <a:lvl8pPr marL="3198960" indent="0">
              <a:buNone/>
              <a:defRPr sz="2000"/>
            </a:lvl8pPr>
            <a:lvl9pPr marL="36559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7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35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95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13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9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95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9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9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nd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2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41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5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49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9" indent="0">
              <a:buNone/>
              <a:defRPr sz="2400"/>
            </a:lvl3pPr>
            <a:lvl4pPr marL="1370982" indent="0">
              <a:buNone/>
              <a:defRPr sz="2000"/>
            </a:lvl4pPr>
            <a:lvl5pPr marL="1827978" indent="0">
              <a:buNone/>
              <a:defRPr sz="2000"/>
            </a:lvl5pPr>
            <a:lvl6pPr marL="2284971" indent="0">
              <a:buNone/>
              <a:defRPr sz="2000"/>
            </a:lvl6pPr>
            <a:lvl7pPr marL="2741964" indent="0">
              <a:buNone/>
              <a:defRPr sz="2000"/>
            </a:lvl7pPr>
            <a:lvl8pPr marL="3198960" indent="0">
              <a:buNone/>
              <a:defRPr sz="2000"/>
            </a:lvl8pPr>
            <a:lvl9pPr marL="36559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33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2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2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860" indent="0" algn="ctr">
              <a:buNone/>
              <a:defRPr sz="2000"/>
            </a:lvl2pPr>
            <a:lvl3pPr marL="913715" indent="0" algn="ctr">
              <a:buNone/>
              <a:defRPr sz="1800"/>
            </a:lvl3pPr>
            <a:lvl4pPr marL="1370570" indent="0" algn="ctr">
              <a:buNone/>
              <a:defRPr sz="1600"/>
            </a:lvl4pPr>
            <a:lvl5pPr marL="1827430" indent="0" algn="ctr">
              <a:buNone/>
              <a:defRPr sz="1600"/>
            </a:lvl5pPr>
            <a:lvl6pPr marL="2284285" indent="0" algn="ctr">
              <a:buNone/>
              <a:defRPr sz="1600"/>
            </a:lvl6pPr>
            <a:lvl7pPr marL="2741142" indent="0" algn="ctr">
              <a:buNone/>
              <a:defRPr sz="1600"/>
            </a:lvl7pPr>
            <a:lvl8pPr marL="3198000" indent="0" algn="ctr">
              <a:buNone/>
              <a:defRPr sz="1600"/>
            </a:lvl8pPr>
            <a:lvl9pPr marL="365485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1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0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8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2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1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4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14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15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3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0" indent="0">
              <a:buNone/>
              <a:defRPr sz="2000" b="1"/>
            </a:lvl2pPr>
            <a:lvl3pPr marL="913715" indent="0">
              <a:buNone/>
              <a:defRPr sz="1800" b="1"/>
            </a:lvl3pPr>
            <a:lvl4pPr marL="1370570" indent="0">
              <a:buNone/>
              <a:defRPr sz="1600" b="1"/>
            </a:lvl4pPr>
            <a:lvl5pPr marL="1827430" indent="0">
              <a:buNone/>
              <a:defRPr sz="1600" b="1"/>
            </a:lvl5pPr>
            <a:lvl6pPr marL="2284285" indent="0">
              <a:buNone/>
              <a:defRPr sz="1600" b="1"/>
            </a:lvl6pPr>
            <a:lvl7pPr marL="2741142" indent="0">
              <a:buNone/>
              <a:defRPr sz="1600" b="1"/>
            </a:lvl7pPr>
            <a:lvl8pPr marL="3198000" indent="0">
              <a:buNone/>
              <a:defRPr sz="1600" b="1"/>
            </a:lvl8pPr>
            <a:lvl9pPr marL="365485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3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0" indent="0">
              <a:buNone/>
              <a:defRPr sz="2000" b="1"/>
            </a:lvl2pPr>
            <a:lvl3pPr marL="913715" indent="0">
              <a:buNone/>
              <a:defRPr sz="1800" b="1"/>
            </a:lvl3pPr>
            <a:lvl4pPr marL="1370570" indent="0">
              <a:buNone/>
              <a:defRPr sz="1600" b="1"/>
            </a:lvl4pPr>
            <a:lvl5pPr marL="1827430" indent="0">
              <a:buNone/>
              <a:defRPr sz="1600" b="1"/>
            </a:lvl5pPr>
            <a:lvl6pPr marL="2284285" indent="0">
              <a:buNone/>
              <a:defRPr sz="1600" b="1"/>
            </a:lvl6pPr>
            <a:lvl7pPr marL="2741142" indent="0">
              <a:buNone/>
              <a:defRPr sz="1600" b="1"/>
            </a:lvl7pPr>
            <a:lvl8pPr marL="3198000" indent="0">
              <a:buNone/>
              <a:defRPr sz="1600" b="1"/>
            </a:lvl8pPr>
            <a:lvl9pPr marL="365485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3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2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39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42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34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860" indent="0">
              <a:buNone/>
              <a:defRPr sz="1400"/>
            </a:lvl2pPr>
            <a:lvl3pPr marL="913715" indent="0">
              <a:buNone/>
              <a:defRPr sz="1200"/>
            </a:lvl3pPr>
            <a:lvl4pPr marL="1370570" indent="0">
              <a:buNone/>
              <a:defRPr sz="1000"/>
            </a:lvl4pPr>
            <a:lvl5pPr marL="1827430" indent="0">
              <a:buNone/>
              <a:defRPr sz="1000"/>
            </a:lvl5pPr>
            <a:lvl6pPr marL="2284285" indent="0">
              <a:buNone/>
              <a:defRPr sz="1000"/>
            </a:lvl6pPr>
            <a:lvl7pPr marL="2741142" indent="0">
              <a:buNone/>
              <a:defRPr sz="1000"/>
            </a:lvl7pPr>
            <a:lvl8pPr marL="3198000" indent="0">
              <a:buNone/>
              <a:defRPr sz="1000"/>
            </a:lvl8pPr>
            <a:lvl9pPr marL="365485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7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860" indent="0">
              <a:buNone/>
              <a:defRPr sz="2800"/>
            </a:lvl2pPr>
            <a:lvl3pPr marL="913715" indent="0">
              <a:buNone/>
              <a:defRPr sz="2400"/>
            </a:lvl3pPr>
            <a:lvl4pPr marL="1370570" indent="0">
              <a:buNone/>
              <a:defRPr sz="2000"/>
            </a:lvl4pPr>
            <a:lvl5pPr marL="1827430" indent="0">
              <a:buNone/>
              <a:defRPr sz="2000"/>
            </a:lvl5pPr>
            <a:lvl6pPr marL="2284285" indent="0">
              <a:buNone/>
              <a:defRPr sz="2000"/>
            </a:lvl6pPr>
            <a:lvl7pPr marL="2741142" indent="0">
              <a:buNone/>
              <a:defRPr sz="2000"/>
            </a:lvl7pPr>
            <a:lvl8pPr marL="3198000" indent="0">
              <a:buNone/>
              <a:defRPr sz="2000"/>
            </a:lvl8pPr>
            <a:lvl9pPr marL="365485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860" indent="0">
              <a:buNone/>
              <a:defRPr sz="1400"/>
            </a:lvl2pPr>
            <a:lvl3pPr marL="913715" indent="0">
              <a:buNone/>
              <a:defRPr sz="1200"/>
            </a:lvl3pPr>
            <a:lvl4pPr marL="1370570" indent="0">
              <a:buNone/>
              <a:defRPr sz="1000"/>
            </a:lvl4pPr>
            <a:lvl5pPr marL="1827430" indent="0">
              <a:buNone/>
              <a:defRPr sz="1000"/>
            </a:lvl5pPr>
            <a:lvl6pPr marL="2284285" indent="0">
              <a:buNone/>
              <a:defRPr sz="1000"/>
            </a:lvl6pPr>
            <a:lvl7pPr marL="2741142" indent="0">
              <a:buNone/>
              <a:defRPr sz="1000"/>
            </a:lvl7pPr>
            <a:lvl8pPr marL="3198000" indent="0">
              <a:buNone/>
              <a:defRPr sz="1000"/>
            </a:lvl8pPr>
            <a:lvl9pPr marL="365485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21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537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9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85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20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2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9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59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34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17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822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161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396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11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66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138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5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63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76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5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66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92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714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827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919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6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A7B19408-15D2-4864-A71B-33889EBAEDD6}"/>
              </a:ext>
            </a:extLst>
          </p:cNvPr>
          <p:cNvSpPr/>
          <p:nvPr userDrawn="1"/>
        </p:nvSpPr>
        <p:spPr>
          <a:xfrm>
            <a:off x="11337084" y="6165669"/>
            <a:ext cx="404896" cy="378823"/>
          </a:xfrm>
          <a:prstGeom prst="flowChartOffpage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fld id="{76D79EA5-2543-4EC2-B7A0-D8E896A21515}" type="slidenum">
              <a:rPr lang="en-US" sz="900" smtClean="0">
                <a:solidFill>
                  <a:prstClr val="white"/>
                </a:solidFill>
                <a:latin typeface="Raleway" panose="020B0604020202020204" charset="0"/>
                <a:cs typeface="Raleway" panose="020B0604020202020204" charset="0"/>
              </a:rPr>
              <a:pPr algn="ctr" defTabSz="914400"/>
              <a:t>‹#›</a:t>
            </a:fld>
            <a:endParaRPr lang="en-US" sz="900" dirty="0">
              <a:solidFill>
                <a:prstClr val="white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06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6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  <a:prstGeom prst="rect">
            <a:avLst/>
          </a:prstGeom>
        </p:spPr>
        <p:txBody>
          <a:bodyPr lIns="91398" tIns="45699" rIns="91398" bIns="45699"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lIns="91398" tIns="45699" rIns="91398" bIns="45699"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37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22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677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108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88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702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08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92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139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292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2/12/2024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437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581A2C08-918B-4558-B220-2634974B9CB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371792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D30C9AB2-820A-42A6-B95D-8BB249685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581A2C08-918B-4558-B220-2634974B9CB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371792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D30C9AB2-820A-42A6-B95D-8BB249685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581A2C08-918B-4558-B220-2634974B9CB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371792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D30C9AB2-820A-42A6-B95D-8BB249685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581A2C08-918B-4558-B220-2634974B9CB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371792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D30C9AB2-820A-42A6-B95D-8BB249685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581A2C08-918B-4558-B220-2634974B9CB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371792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D30C9AB2-820A-42A6-B95D-8BB249685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581A2C08-918B-4558-B220-2634974B9CB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371792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3717925"/>
            <a:ext cx="2743200" cy="365125"/>
          </a:xfrm>
          <a:prstGeom prst="rect">
            <a:avLst/>
          </a:prstGeom>
        </p:spPr>
        <p:txBody>
          <a:bodyPr/>
          <a:lstStyle/>
          <a:p>
            <a:fld id="{D30C9AB2-820A-42A6-B95D-8BB249685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9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6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02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0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02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684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670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700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738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447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847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85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583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4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</p:spPr>
        <p:txBody>
          <a:bodyPr lIns="91398" tIns="45699" rIns="91398" bIns="45699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9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398" tIns="45699" rIns="91398" bIns="4569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398" tIns="45699" rIns="91398" bIns="4569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0890-4D5C-496A-ABB2-2F3D946F5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3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hf sldNum="0" hdr="0" ftr="0" dt="0"/>
  <p:txStyles>
    <p:titleStyle>
      <a:lvl1pPr algn="l" defTabSz="9139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8" indent="-228498" algn="l" defTabSz="9139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4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75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69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62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58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5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1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98" tIns="45699" rIns="91398" bIns="4569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60" y="6288087"/>
            <a:ext cx="5662353" cy="501650"/>
          </a:xfrm>
          <a:prstGeom prst="rect">
            <a:avLst/>
          </a:prstGeom>
        </p:spPr>
        <p:txBody>
          <a:bodyPr lIns="91398" tIns="45699" rIns="91398" bIns="45699"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9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39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8" indent="-228498" algn="l" defTabSz="9139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4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75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69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62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58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5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1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370" tIns="45685" rIns="91370" bIns="4568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70" tIns="45685" rIns="91370" bIns="45685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62" y="6288087"/>
            <a:ext cx="5662353" cy="501650"/>
          </a:xfrm>
          <a:prstGeom prst="rect">
            <a:avLst/>
          </a:prstGeom>
        </p:spPr>
        <p:txBody>
          <a:bodyPr lIns="91370" tIns="45685" rIns="91370" bIns="45685"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9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1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371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30" indent="-228430" algn="l" defTabSz="9137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8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41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0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59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71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57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3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28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15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7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3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85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142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0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859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9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1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838200" y="6288087"/>
            <a:ext cx="5588910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Lato Medium" panose="020F0502020204030203" pitchFamily="34" charset="0"/>
                <a:cs typeface="Segoe UI" panose="020B0502040204020203" pitchFamily="34" charset="0"/>
              </a:rPr>
              <a:t>Dr. Rao Muhammad Adeel Nawab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46180" y="6288087"/>
            <a:ext cx="27076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2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lmoirfan.com/a-template-based-approach-to-write-a-research-paper/" TargetMode="External"/><Relationship Id="rId2" Type="http://schemas.openxmlformats.org/officeDocument/2006/relationships/hyperlink" Target="https://ilmoirfan.com/a-template-based-approach-to-read-a-research-paper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ilmoirfan.com/a-template-based-approach-to-design-an-experime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lmoirfan.com/authors-page/a-template-based-approach-to-write-an-email/" TargetMode="External"/><Relationship Id="rId2" Type="http://schemas.openxmlformats.org/officeDocument/2006/relationships/hyperlink" Target="https://ilmoirfan.com/authors-page/latex/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693" y="2621310"/>
            <a:ext cx="11916614" cy="1569660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9600" dirty="0">
                <a:solidFill>
                  <a:srgbClr val="4C287F"/>
                </a:solidFill>
                <a:latin typeface="Ara Alharbi Syria-Alqusair" panose="00000500000000000000" pitchFamily="2" charset="-78"/>
                <a:cs typeface="Ara Alharbi Syria-Alqusair" panose="00000500000000000000" pitchFamily="2" charset="-78"/>
              </a:rPr>
              <a:t>بِسْمِ اللهِ الرَّحْمٰنِ الرَّحِيْمِ</a:t>
            </a:r>
            <a:endParaRPr lang="en-US" sz="9600" dirty="0">
              <a:solidFill>
                <a:srgbClr val="4C287F"/>
              </a:solidFill>
              <a:latin typeface="Ara Alharbi Syria-Alqusair" panose="00000500000000000000" pitchFamily="2" charset="-78"/>
              <a:cs typeface="Ara Alharbi Syria-Alqusair" panose="00000500000000000000" pitchFamily="2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205740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75488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3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Aims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9021" y="986840"/>
            <a:ext cx="269760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63149" y="1249451"/>
            <a:ext cx="10238605" cy="1030386"/>
            <a:chOff x="1405817" y="3089973"/>
            <a:chExt cx="20479877" cy="2190920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6" y="3315998"/>
              <a:ext cx="20458618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579402" y="3383051"/>
              <a:ext cx="18142151" cy="1897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skills to systematically search, read and summarize a research paper / thesis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8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5</a:t>
              </a:r>
              <a:endParaRPr lang="en-US" sz="60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74170" y="2463704"/>
            <a:ext cx="10227581" cy="1059780"/>
            <a:chOff x="1405817" y="3089973"/>
            <a:chExt cx="20457828" cy="2253420"/>
          </a:xfrm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8" y="3316000"/>
              <a:ext cx="20436567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446407" y="3445551"/>
              <a:ext cx="18307696" cy="1897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skills to systematically make a template-based outline of a research paper / thesis and then write it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80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6</a:t>
              </a:r>
              <a:endParaRPr lang="en-US" sz="60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74170" y="3669012"/>
            <a:ext cx="10227582" cy="992925"/>
            <a:chOff x="1405817" y="3089973"/>
            <a:chExt cx="20457828" cy="2111266"/>
          </a:xfrm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8" y="3316000"/>
              <a:ext cx="20436567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510455" y="3702474"/>
              <a:ext cx="18259396" cy="1047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skills to systematically design an experiment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9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7</a:t>
              </a:r>
              <a:endParaRPr lang="en-US" sz="83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63148" y="4870041"/>
            <a:ext cx="10306846" cy="1047400"/>
            <a:chOff x="1405817" y="3089973"/>
            <a:chExt cx="20616375" cy="2227095"/>
          </a:xfrm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6" y="3315998"/>
              <a:ext cx="20458616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364674" y="3484671"/>
              <a:ext cx="18657518" cy="18323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5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skills to carry out research in such a way that students who carry out research become an expert in field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9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8</a:t>
              </a:r>
              <a:endParaRPr lang="en-US" sz="60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4BE334B-7CC1-2BD9-5238-B33A65C0604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883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Learning Outcomes (CLOs)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738246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88077" y="3729981"/>
            <a:ext cx="9913901" cy="922356"/>
            <a:chOff x="888077" y="3158778"/>
            <a:chExt cx="9913901" cy="92235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413345" y="3158778"/>
              <a:ext cx="9388633" cy="922356"/>
              <a:chOff x="2508159" y="715735"/>
              <a:chExt cx="10526097" cy="120274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36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3009504" y="969748"/>
                <a:ext cx="10024752" cy="682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Understand how to systematically learn any concept</a:t>
                </a: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888077" y="3175417"/>
              <a:ext cx="832210" cy="88907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3600" dirty="0">
                <a:solidFill>
                  <a:prstClr val="white"/>
                </a:solidFill>
              </a:endParaRPr>
            </a:p>
          </p:txBody>
        </p:sp>
        <p:sp>
          <p:nvSpPr>
            <p:cNvPr id="66" name="Pie 24">
              <a:extLst>
                <a:ext uri="{FF2B5EF4-FFF2-40B4-BE49-F238E27FC236}">
                  <a16:creationId xmlns:a16="http://schemas.microsoft.com/office/drawing/2014/main" id="{CF3895B4-9E1F-4834-8062-1F31A80D22BC}"/>
                </a:ext>
              </a:extLst>
            </p:cNvPr>
            <p:cNvSpPr/>
            <p:nvPr/>
          </p:nvSpPr>
          <p:spPr>
            <a:xfrm>
              <a:off x="1171166" y="3454444"/>
              <a:ext cx="286730" cy="331484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88077" y="4930115"/>
            <a:ext cx="10303087" cy="954108"/>
            <a:chOff x="888077" y="4130312"/>
            <a:chExt cx="10303087" cy="9541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413345" y="4130312"/>
              <a:ext cx="9777819" cy="954108"/>
              <a:chOff x="2508159" y="702493"/>
              <a:chExt cx="10962435" cy="124414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36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3015518" y="702493"/>
                <a:ext cx="10455076" cy="1244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Understand how to search internet (both generic and research specific) to satisfy their information needs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888077" y="4157106"/>
              <a:ext cx="917910" cy="88907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3600" dirty="0">
                <a:solidFill>
                  <a:prstClr val="white"/>
                </a:solidFill>
              </a:endParaRPr>
            </a:p>
          </p:txBody>
        </p:sp>
        <p:sp>
          <p:nvSpPr>
            <p:cNvPr id="68" name="Left Arrow 1">
              <a:extLst>
                <a:ext uri="{FF2B5EF4-FFF2-40B4-BE49-F238E27FC236}">
                  <a16:creationId xmlns:a16="http://schemas.microsoft.com/office/drawing/2014/main" id="{994C937C-DC67-46D5-BC8A-7A3F5C41E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0048" y="4440351"/>
              <a:ext cx="325696" cy="317003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rgbClr val="3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756312" y="1230033"/>
            <a:ext cx="10844284" cy="715725"/>
          </a:xfrm>
          <a:prstGeom prst="roundRect">
            <a:avLst/>
          </a:prstGeom>
          <a:solidFill>
            <a:srgbClr val="C9C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724301" y="1328869"/>
            <a:ext cx="11094657" cy="5910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002060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By the end of this course, the students should be able to</a:t>
            </a:r>
            <a:endParaRPr lang="en-US" sz="3000" dirty="0">
              <a:solidFill>
                <a:srgbClr val="002060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8777" y="2432834"/>
            <a:ext cx="9910813" cy="954108"/>
            <a:chOff x="878774" y="2315057"/>
            <a:chExt cx="9910813" cy="954108"/>
          </a:xfrm>
        </p:grpSpPr>
        <p:grpSp>
          <p:nvGrpSpPr>
            <p:cNvPr id="2" name="Group 1"/>
            <p:cNvGrpSpPr/>
            <p:nvPr/>
          </p:nvGrpSpPr>
          <p:grpSpPr>
            <a:xfrm>
              <a:off x="878774" y="2315057"/>
              <a:ext cx="9910813" cy="954108"/>
              <a:chOff x="878774" y="2160682"/>
              <a:chExt cx="9910813" cy="95410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2959CED-C9C9-4835-B120-2C49A0ECEE57}"/>
                  </a:ext>
                </a:extLst>
              </p:cNvPr>
              <p:cNvGrpSpPr/>
              <p:nvPr/>
            </p:nvGrpSpPr>
            <p:grpSpPr>
              <a:xfrm>
                <a:off x="1400954" y="2160682"/>
                <a:ext cx="9388633" cy="954108"/>
                <a:chOff x="2508159" y="702493"/>
                <a:chExt cx="10526097" cy="124414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4B173198-1178-46FD-83AB-19301ACA4071}"/>
                    </a:ext>
                  </a:extLst>
                </p:cNvPr>
                <p:cNvSpPr/>
                <p:nvPr/>
              </p:nvSpPr>
              <p:spPr>
                <a:xfrm flipH="1">
                  <a:off x="2508159" y="715735"/>
                  <a:ext cx="10526097" cy="1202740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chemeClr val="bg1"/>
                    </a:gs>
                    <a:gs pos="2632">
                      <a:schemeClr val="bg1">
                        <a:lumMod val="8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3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9CBBA09-3FE5-4C3A-95F8-1B3A5FA15A9B}"/>
                    </a:ext>
                  </a:extLst>
                </p:cNvPr>
                <p:cNvSpPr/>
                <p:nvPr/>
              </p:nvSpPr>
              <p:spPr>
                <a:xfrm>
                  <a:off x="2948949" y="702493"/>
                  <a:ext cx="9470151" cy="124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8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Understand what daily tasks are important to have a balanced personality </a:t>
                  </a:r>
                </a:p>
              </p:txBody>
            </p:sp>
          </p:grp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4A2207A-DF03-492D-88C5-17141EDE8CDA}"/>
                  </a:ext>
                </a:extLst>
              </p:cNvPr>
              <p:cNvSpPr/>
              <p:nvPr/>
            </p:nvSpPr>
            <p:spPr>
              <a:xfrm flipH="1">
                <a:off x="878774" y="2170837"/>
                <a:ext cx="768485" cy="889076"/>
              </a:xfrm>
              <a:prstGeom prst="ellipse">
                <a:avLst/>
              </a:prstGeom>
              <a:gradFill flip="none" rotWithShape="1">
                <a:gsLst>
                  <a:gs pos="83000">
                    <a:schemeClr val="bg1"/>
                  </a:gs>
                  <a:gs pos="2632">
                    <a:schemeClr val="bg1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3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Oval 7">
              <a:extLst>
                <a:ext uri="{FF2B5EF4-FFF2-40B4-BE49-F238E27FC236}">
                  <a16:creationId xmlns:a16="http://schemas.microsoft.com/office/drawing/2014/main" id="{AA668F90-D9E0-467C-BCC9-1B33D421D825}"/>
                </a:ext>
              </a:extLst>
            </p:cNvPr>
            <p:cNvSpPr/>
            <p:nvPr/>
          </p:nvSpPr>
          <p:spPr>
            <a:xfrm>
              <a:off x="1066087" y="2580743"/>
              <a:ext cx="391809" cy="411291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rgbClr val="9729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0F9B97-0928-7168-D943-EBD1B7860016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928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 animBg="1"/>
      <p:bldP spid="2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Learning Outcomes (CLOs)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738246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30439" y="1599870"/>
            <a:ext cx="9910813" cy="959807"/>
            <a:chOff x="712517" y="1718291"/>
            <a:chExt cx="9910813" cy="95980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34697" y="1718291"/>
              <a:ext cx="9388633" cy="959807"/>
              <a:chOff x="2508159" y="666899"/>
              <a:chExt cx="10526097" cy="125157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36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2948948" y="666899"/>
                <a:ext cx="10059497" cy="1244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Read, write and design an experiment for a research paper / thesis using a template-based approach</a:t>
                </a: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712517" y="1755742"/>
              <a:ext cx="768485" cy="88907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3600" dirty="0">
                <a:solidFill>
                  <a:prstClr val="white"/>
                </a:solidFill>
              </a:endParaRPr>
            </a:p>
          </p:txBody>
        </p:sp>
        <p:sp>
          <p:nvSpPr>
            <p:cNvPr id="52" name="Rectangle 30">
              <a:extLst>
                <a:ext uri="{FF2B5EF4-FFF2-40B4-BE49-F238E27FC236}">
                  <a16:creationId xmlns:a16="http://schemas.microsoft.com/office/drawing/2014/main" id="{F27A16BA-84A3-4FAC-B237-80E8979D627D}"/>
                </a:ext>
              </a:extLst>
            </p:cNvPr>
            <p:cNvSpPr/>
            <p:nvPr/>
          </p:nvSpPr>
          <p:spPr>
            <a:xfrm>
              <a:off x="974197" y="2045835"/>
              <a:ext cx="249141" cy="32514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2841" y="2977989"/>
            <a:ext cx="9850176" cy="954110"/>
            <a:chOff x="785545" y="2737306"/>
            <a:chExt cx="9850176" cy="9541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47088" y="2737306"/>
              <a:ext cx="9388633" cy="954110"/>
              <a:chOff x="2508159" y="707419"/>
              <a:chExt cx="10526097" cy="124414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36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2852288" y="707419"/>
                <a:ext cx="9978441" cy="1244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Tell a coherent and connected story in a research paper / thesis</a:t>
                </a: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785545" y="2760322"/>
              <a:ext cx="768485" cy="88907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3600" dirty="0">
                <a:solidFill>
                  <a:prstClr val="white"/>
                </a:solidFill>
              </a:endParaRPr>
            </a:p>
          </p:txBody>
        </p:sp>
        <p:sp>
          <p:nvSpPr>
            <p:cNvPr id="66" name="Pie 24">
              <a:extLst>
                <a:ext uri="{FF2B5EF4-FFF2-40B4-BE49-F238E27FC236}">
                  <a16:creationId xmlns:a16="http://schemas.microsoft.com/office/drawing/2014/main" id="{CF3895B4-9E1F-4834-8062-1F31A80D22BC}"/>
                </a:ext>
              </a:extLst>
            </p:cNvPr>
            <p:cNvSpPr/>
            <p:nvPr/>
          </p:nvSpPr>
          <p:spPr>
            <a:xfrm>
              <a:off x="1040534" y="3039349"/>
              <a:ext cx="286730" cy="331484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5837" y="4293680"/>
            <a:ext cx="9764476" cy="1425939"/>
            <a:chOff x="871245" y="3697728"/>
            <a:chExt cx="9764476" cy="142593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11674" y="3697728"/>
              <a:ext cx="9424047" cy="1425939"/>
              <a:chOff x="2508157" y="696091"/>
              <a:chExt cx="10565801" cy="177636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7" y="715735"/>
                <a:ext cx="10526097" cy="175672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36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3041329" y="696091"/>
                <a:ext cx="10032629" cy="1725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Carry out research in such a way that it enhances the self-learning abilities of students and create ability in them to cope up with the challenges of life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871245" y="3937330"/>
              <a:ext cx="768485" cy="88907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3600" dirty="0">
                <a:solidFill>
                  <a:prstClr val="white"/>
                </a:solidFill>
              </a:endParaRPr>
            </a:p>
          </p:txBody>
        </p:sp>
        <p:sp>
          <p:nvSpPr>
            <p:cNvPr id="68" name="Left Arrow 1">
              <a:extLst>
                <a:ext uri="{FF2B5EF4-FFF2-40B4-BE49-F238E27FC236}">
                  <a16:creationId xmlns:a16="http://schemas.microsoft.com/office/drawing/2014/main" id="{994C937C-DC67-46D5-BC8A-7A3F5C41E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3166" y="4155881"/>
              <a:ext cx="325696" cy="317003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rgbClr val="9729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3FC8A7F-8691-0749-F6FB-5913996D2E8A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9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Useful Material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334525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30438" y="1344814"/>
            <a:ext cx="9910814" cy="1354218"/>
            <a:chOff x="712516" y="1730448"/>
            <a:chExt cx="9910814" cy="9722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34697" y="1730448"/>
              <a:ext cx="9388633" cy="972286"/>
              <a:chOff x="2508159" y="682752"/>
              <a:chExt cx="10526097" cy="126784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2948948" y="682752"/>
                <a:ext cx="10059497" cy="1267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39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Template-based Approach to Read a Research Paper</a:t>
                </a:r>
              </a:p>
              <a:p>
                <a:pPr lvl="0" algn="just"/>
                <a:r>
                  <a:rPr lang="en-US" sz="26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Download Link: </a:t>
                </a:r>
                <a:r>
                  <a:rPr lang="en-US" sz="2800" dirty="0">
                    <a:hlinkClick r:id="rId2"/>
                  </a:rPr>
                  <a:t>https://ilmoirfan.com/a-template-based-approach-to-read-a-research-paper/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712516" y="1828684"/>
              <a:ext cx="768485" cy="74799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30">
              <a:extLst>
                <a:ext uri="{FF2B5EF4-FFF2-40B4-BE49-F238E27FC236}">
                  <a16:creationId xmlns:a16="http://schemas.microsoft.com/office/drawing/2014/main" id="{F27A16BA-84A3-4FAC-B237-80E8979D627D}"/>
                </a:ext>
              </a:extLst>
            </p:cNvPr>
            <p:cNvSpPr/>
            <p:nvPr/>
          </p:nvSpPr>
          <p:spPr>
            <a:xfrm>
              <a:off x="974197" y="2045835"/>
              <a:ext cx="249141" cy="273552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2839" y="2945408"/>
            <a:ext cx="9850178" cy="1439476"/>
            <a:chOff x="785543" y="2743683"/>
            <a:chExt cx="9850178" cy="92235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47088" y="2743683"/>
              <a:ext cx="9388633" cy="922357"/>
              <a:chOff x="2508159" y="715735"/>
              <a:chExt cx="10526097" cy="120274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2852288" y="749863"/>
                <a:ext cx="9978441" cy="1131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sz="2600" b="1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Template-based Approach to Write a Research Paper</a:t>
                </a:r>
              </a:p>
              <a:p>
                <a:pPr lvl="0" algn="just">
                  <a:defRPr/>
                </a:pPr>
                <a:r>
                  <a:rPr lang="en-US" sz="26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Download Link: </a:t>
                </a:r>
                <a:r>
                  <a:rPr lang="en-US" sz="2800" dirty="0">
                    <a:hlinkClick r:id="rId3"/>
                  </a:rPr>
                  <a:t>https://ilmoirfan.com/a-template-based-approach-to-write-a-research-paper/</a:t>
                </a:r>
                <a:endParaRPr lang="en-US" sz="26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785543" y="2868823"/>
              <a:ext cx="768485" cy="667557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Pie 24">
              <a:extLst>
                <a:ext uri="{FF2B5EF4-FFF2-40B4-BE49-F238E27FC236}">
                  <a16:creationId xmlns:a16="http://schemas.microsoft.com/office/drawing/2014/main" id="{CF3895B4-9E1F-4834-8062-1F31A80D22BC}"/>
                </a:ext>
              </a:extLst>
            </p:cNvPr>
            <p:cNvSpPr/>
            <p:nvPr/>
          </p:nvSpPr>
          <p:spPr>
            <a:xfrm>
              <a:off x="1040534" y="3039349"/>
              <a:ext cx="286730" cy="282630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41172" y="4631183"/>
            <a:ext cx="9849141" cy="1410170"/>
            <a:chOff x="786580" y="3713497"/>
            <a:chExt cx="9849141" cy="141017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11674" y="3713497"/>
              <a:ext cx="9424047" cy="1410170"/>
              <a:chOff x="2508157" y="715735"/>
              <a:chExt cx="10565801" cy="175672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7" y="715735"/>
                <a:ext cx="10526097" cy="175672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3041329" y="738279"/>
                <a:ext cx="10032629" cy="1687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sz="2600" b="1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Template-based Approach to Design an Experiment</a:t>
                </a:r>
              </a:p>
              <a:p>
                <a:pPr lvl="0" algn="just">
                  <a:defRPr/>
                </a:pPr>
                <a:r>
                  <a:rPr lang="en-US" sz="26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Download Link: </a:t>
                </a:r>
                <a:r>
                  <a:rPr lang="en-US" sz="2800" dirty="0">
                    <a:hlinkClick r:id="rId4"/>
                  </a:rPr>
                  <a:t>https://ilmoirfan.com/a-template-based-approach-to-design-an-experiment/</a:t>
                </a:r>
                <a:endParaRPr lang="en-US" sz="26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786580" y="3937330"/>
              <a:ext cx="768485" cy="889076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Left Arrow 1">
              <a:extLst>
                <a:ext uri="{FF2B5EF4-FFF2-40B4-BE49-F238E27FC236}">
                  <a16:creationId xmlns:a16="http://schemas.microsoft.com/office/drawing/2014/main" id="{994C937C-DC67-46D5-BC8A-7A3F5C41E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451" y="4155881"/>
              <a:ext cx="415478" cy="404389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rgbClr val="9729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99686-D7E8-BE9C-4CFF-DED19CEAE1A7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834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Useful Material Cont.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486925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815101" y="1732665"/>
            <a:ext cx="10348331" cy="1628277"/>
            <a:chOff x="797179" y="1755742"/>
            <a:chExt cx="10348331" cy="9223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34697" y="1755742"/>
              <a:ext cx="9910813" cy="922356"/>
              <a:chOff x="2508159" y="715735"/>
              <a:chExt cx="11111541" cy="120274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9" y="715735"/>
                <a:ext cx="10526097" cy="120274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2948948" y="804484"/>
                <a:ext cx="10670752" cy="1023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39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Step-by-Step Approach to Learn Latex for Scientific Writing</a:t>
                </a:r>
              </a:p>
              <a:p>
                <a:pPr lvl="0"/>
                <a:r>
                  <a:rPr lang="en-US" sz="28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Download Link: </a:t>
                </a:r>
                <a:r>
                  <a:rPr lang="en-US" sz="2800" dirty="0">
                    <a:hlinkClick r:id="rId2"/>
                  </a:rPr>
                  <a:t>https://ilmoirfan.com/authors-page/latex/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797179" y="1892426"/>
              <a:ext cx="768485" cy="568684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30">
              <a:extLst>
                <a:ext uri="{FF2B5EF4-FFF2-40B4-BE49-F238E27FC236}">
                  <a16:creationId xmlns:a16="http://schemas.microsoft.com/office/drawing/2014/main" id="{F27A16BA-84A3-4FAC-B237-80E8979D627D}"/>
                </a:ext>
              </a:extLst>
            </p:cNvPr>
            <p:cNvSpPr/>
            <p:nvPr/>
          </p:nvSpPr>
          <p:spPr>
            <a:xfrm>
              <a:off x="1058862" y="2045836"/>
              <a:ext cx="249141" cy="240918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4241" y="3751808"/>
            <a:ext cx="10288394" cy="1425939"/>
            <a:chOff x="822795" y="3697728"/>
            <a:chExt cx="9812926" cy="142593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959CED-C9C9-4835-B120-2C49A0ECEE57}"/>
                </a:ext>
              </a:extLst>
            </p:cNvPr>
            <p:cNvGrpSpPr/>
            <p:nvPr/>
          </p:nvGrpSpPr>
          <p:grpSpPr>
            <a:xfrm>
              <a:off x="1211674" y="3697728"/>
              <a:ext cx="9424047" cy="1425939"/>
              <a:chOff x="2508157" y="696091"/>
              <a:chExt cx="10565801" cy="177636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173198-1178-46FD-83AB-19301ACA4071}"/>
                  </a:ext>
                </a:extLst>
              </p:cNvPr>
              <p:cNvSpPr/>
              <p:nvPr/>
            </p:nvSpPr>
            <p:spPr>
              <a:xfrm flipH="1">
                <a:off x="2508157" y="715735"/>
                <a:ext cx="10526097" cy="175672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2632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CBBA09-3FE5-4C3A-95F8-1B3A5FA15A9B}"/>
                  </a:ext>
                </a:extLst>
              </p:cNvPr>
              <p:cNvSpPr/>
              <p:nvPr/>
            </p:nvSpPr>
            <p:spPr>
              <a:xfrm>
                <a:off x="3041329" y="696091"/>
                <a:ext cx="10032629" cy="1725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39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Template-based Approach to Write an Email</a:t>
                </a:r>
              </a:p>
              <a:p>
                <a:pPr lvl="0" algn="just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Download Link: </a:t>
                </a:r>
                <a:r>
                  <a:rPr lang="en-US" sz="2800" dirty="0">
                    <a:hlinkClick r:id="rId3"/>
                  </a:rPr>
                  <a:t>https://ilmoirfan.com/authors-page/a-template-based-approach-to-write-an-email/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A2207A-DF03-492D-88C5-17141EDE8CDA}"/>
                </a:ext>
              </a:extLst>
            </p:cNvPr>
            <p:cNvSpPr/>
            <p:nvPr/>
          </p:nvSpPr>
          <p:spPr>
            <a:xfrm flipH="1">
              <a:off x="822795" y="3937329"/>
              <a:ext cx="768485" cy="1003923"/>
            </a:xfrm>
            <a:prstGeom prst="ellipse">
              <a:avLst/>
            </a:prstGeom>
            <a:gradFill flip="none" rotWithShape="1">
              <a:gsLst>
                <a:gs pos="83000">
                  <a:schemeClr val="bg1"/>
                </a:gs>
                <a:gs pos="2632">
                  <a:schemeClr val="bg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Left Arrow 1">
              <a:extLst>
                <a:ext uri="{FF2B5EF4-FFF2-40B4-BE49-F238E27FC236}">
                  <a16:creationId xmlns:a16="http://schemas.microsoft.com/office/drawing/2014/main" id="{994C937C-DC67-46D5-BC8A-7A3F5C41E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309" y="4172814"/>
              <a:ext cx="441557" cy="429772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rgbClr val="9729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43A29-20F5-E6A0-0549-68BD6CE256D0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131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– To Do Tasks on Daily Basis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47191" y="1024762"/>
            <a:ext cx="8600846" cy="3272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35886" y="2413338"/>
            <a:ext cx="9320228" cy="1951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In order to facilitate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Course Instructor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to monitor your work progress on daily basis, every student must follow the following steps: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2DA2C6-3471-4838-925A-32C5EEC95F1B}"/>
              </a:ext>
            </a:extLst>
          </p:cNvPr>
          <p:cNvCxnSpPr>
            <a:cxnSpLocks/>
          </p:cNvCxnSpPr>
          <p:nvPr/>
        </p:nvCxnSpPr>
        <p:spPr>
          <a:xfrm>
            <a:off x="1547533" y="2126539"/>
            <a:ext cx="8995916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45DC51-53E9-466F-B627-1B0B884E642A}"/>
              </a:ext>
            </a:extLst>
          </p:cNvPr>
          <p:cNvCxnSpPr>
            <a:cxnSpLocks/>
          </p:cNvCxnSpPr>
          <p:nvPr/>
        </p:nvCxnSpPr>
        <p:spPr>
          <a:xfrm>
            <a:off x="1491709" y="4657500"/>
            <a:ext cx="910756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6D69CC-55E1-77E9-50FC-1C5117AD9CD4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586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635"/>
            <a:ext cx="10515600" cy="72072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Instructions – To Do Tasks on Daily Basis (Cont.)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1063" y="2624310"/>
            <a:ext cx="9695363" cy="492443"/>
            <a:chOff x="911063" y="2624310"/>
            <a:chExt cx="9695363" cy="492443"/>
          </a:xfrm>
        </p:grpSpPr>
        <p:sp>
          <p:nvSpPr>
            <p:cNvPr id="200" name="Rounded Rectangle 74">
              <a:extLst>
                <a:ext uri="{FF2B5EF4-FFF2-40B4-BE49-F238E27FC236}">
                  <a16:creationId xmlns:a16="http://schemas.microsoft.com/office/drawing/2014/main" id="{9878C11A-5725-4F11-88F1-5FEC9B387F61}"/>
                </a:ext>
              </a:extLst>
            </p:cNvPr>
            <p:cNvSpPr/>
            <p:nvPr/>
          </p:nvSpPr>
          <p:spPr>
            <a:xfrm rot="2700000" flipH="1">
              <a:off x="911064" y="2694827"/>
              <a:ext cx="325110" cy="32511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CC1DDDA-3EC1-4E48-9E6B-5D440B162EA7}"/>
                </a:ext>
              </a:extLst>
            </p:cNvPr>
            <p:cNvSpPr txBox="1"/>
            <p:nvPr/>
          </p:nvSpPr>
          <p:spPr>
            <a:xfrm>
              <a:off x="1375632" y="2624310"/>
              <a:ext cx="92307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Name of Folder should be: </a:t>
              </a:r>
              <a:r>
                <a:rPr kumimoji="0" 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4C287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Name – Registration Number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7902966" y="2569404"/>
            <a:ext cx="4289035" cy="4290255"/>
            <a:chOff x="7902966" y="2569404"/>
            <a:chExt cx="4289035" cy="4290255"/>
          </a:xfrm>
        </p:grpSpPr>
        <p:grpSp>
          <p:nvGrpSpPr>
            <p:cNvPr id="151" name="그룹 7">
              <a:extLst>
                <a:ext uri="{FF2B5EF4-FFF2-40B4-BE49-F238E27FC236}">
                  <a16:creationId xmlns:a16="http://schemas.microsoft.com/office/drawing/2014/main" id="{D0E3AEC6-4850-4A21-99F3-B04293D7C8FB}"/>
                </a:ext>
              </a:extLst>
            </p:cNvPr>
            <p:cNvGrpSpPr/>
            <p:nvPr/>
          </p:nvGrpSpPr>
          <p:grpSpPr>
            <a:xfrm>
              <a:off x="7902966" y="5418570"/>
              <a:ext cx="4289035" cy="1441089"/>
              <a:chOff x="7902966" y="4055164"/>
              <a:chExt cx="4289035" cy="25529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D74FA919-C621-4CB1-BA8E-FA25B95ED610}"/>
                  </a:ext>
                </a:extLst>
              </p:cNvPr>
              <p:cNvSpPr/>
              <p:nvPr/>
            </p:nvSpPr>
            <p:spPr>
              <a:xfrm>
                <a:off x="9976796" y="5548434"/>
                <a:ext cx="830814" cy="74540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9CBFC80-8A85-432D-AD2A-F4551A9D4E8D}"/>
                  </a:ext>
                </a:extLst>
              </p:cNvPr>
              <p:cNvGrpSpPr/>
              <p:nvPr/>
            </p:nvGrpSpPr>
            <p:grpSpPr>
              <a:xfrm>
                <a:off x="7902966" y="4055164"/>
                <a:ext cx="4289035" cy="2552978"/>
                <a:chOff x="4928680" y="4426044"/>
                <a:chExt cx="4143312" cy="2466238"/>
              </a:xfrm>
              <a:grpFill/>
            </p:grpSpPr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8DAB38E3-9E8C-47FE-B9B0-3A339D3B0DAD}"/>
                    </a:ext>
                  </a:extLst>
                </p:cNvPr>
                <p:cNvSpPr/>
                <p:nvPr/>
              </p:nvSpPr>
              <p:spPr>
                <a:xfrm>
                  <a:off x="7387697" y="4426044"/>
                  <a:ext cx="575820" cy="1652378"/>
                </a:xfrm>
                <a:custGeom>
                  <a:avLst/>
                  <a:gdLst>
                    <a:gd name="connsiteX0" fmla="*/ 118003 w 575820"/>
                    <a:gd name="connsiteY0" fmla="*/ 51196 h 2367243"/>
                    <a:gd name="connsiteX1" fmla="*/ 41803 w 575820"/>
                    <a:gd name="connsiteY1" fmla="*/ 479821 h 2367243"/>
                    <a:gd name="connsiteX2" fmla="*/ 51328 w 575820"/>
                    <a:gd name="connsiteY2" fmla="*/ 1213246 h 2367243"/>
                    <a:gd name="connsiteX3" fmla="*/ 3703 w 575820"/>
                    <a:gd name="connsiteY3" fmla="*/ 2232421 h 2367243"/>
                    <a:gd name="connsiteX4" fmla="*/ 165628 w 575820"/>
                    <a:gd name="connsiteY4" fmla="*/ 2327671 h 2367243"/>
                    <a:gd name="connsiteX5" fmla="*/ 489478 w 575820"/>
                    <a:gd name="connsiteY5" fmla="*/ 2346721 h 2367243"/>
                    <a:gd name="connsiteX6" fmla="*/ 575203 w 575820"/>
                    <a:gd name="connsiteY6" fmla="*/ 2041921 h 2367243"/>
                    <a:gd name="connsiteX7" fmla="*/ 460903 w 575820"/>
                    <a:gd name="connsiteY7" fmla="*/ 2070496 h 2367243"/>
                    <a:gd name="connsiteX8" fmla="*/ 432328 w 575820"/>
                    <a:gd name="connsiteY8" fmla="*/ 1032271 h 2367243"/>
                    <a:gd name="connsiteX9" fmla="*/ 518053 w 575820"/>
                    <a:gd name="connsiteY9" fmla="*/ 289321 h 2367243"/>
                    <a:gd name="connsiteX10" fmla="*/ 413278 w 575820"/>
                    <a:gd name="connsiteY10" fmla="*/ 32146 h 2367243"/>
                    <a:gd name="connsiteX11" fmla="*/ 118003 w 575820"/>
                    <a:gd name="connsiteY11" fmla="*/ 51196 h 2367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5820" h="2367243">
                      <a:moveTo>
                        <a:pt x="118003" y="51196"/>
                      </a:moveTo>
                      <a:cubicBezTo>
                        <a:pt x="56091" y="125808"/>
                        <a:pt x="52915" y="286146"/>
                        <a:pt x="41803" y="479821"/>
                      </a:cubicBezTo>
                      <a:cubicBezTo>
                        <a:pt x="30691" y="673496"/>
                        <a:pt x="57678" y="921146"/>
                        <a:pt x="51328" y="1213246"/>
                      </a:cubicBezTo>
                      <a:cubicBezTo>
                        <a:pt x="44978" y="1505346"/>
                        <a:pt x="-15347" y="2046683"/>
                        <a:pt x="3703" y="2232421"/>
                      </a:cubicBezTo>
                      <a:cubicBezTo>
                        <a:pt x="22753" y="2418159"/>
                        <a:pt x="84666" y="2308621"/>
                        <a:pt x="165628" y="2327671"/>
                      </a:cubicBezTo>
                      <a:cubicBezTo>
                        <a:pt x="246590" y="2346721"/>
                        <a:pt x="421216" y="2394346"/>
                        <a:pt x="489478" y="2346721"/>
                      </a:cubicBezTo>
                      <a:cubicBezTo>
                        <a:pt x="557740" y="2299096"/>
                        <a:pt x="579966" y="2087959"/>
                        <a:pt x="575203" y="2041921"/>
                      </a:cubicBezTo>
                      <a:cubicBezTo>
                        <a:pt x="570441" y="1995884"/>
                        <a:pt x="484715" y="2238771"/>
                        <a:pt x="460903" y="2070496"/>
                      </a:cubicBezTo>
                      <a:cubicBezTo>
                        <a:pt x="437091" y="1902221"/>
                        <a:pt x="422803" y="1329133"/>
                        <a:pt x="432328" y="1032271"/>
                      </a:cubicBezTo>
                      <a:cubicBezTo>
                        <a:pt x="441853" y="735409"/>
                        <a:pt x="521228" y="456008"/>
                        <a:pt x="518053" y="289321"/>
                      </a:cubicBezTo>
                      <a:cubicBezTo>
                        <a:pt x="514878" y="122634"/>
                        <a:pt x="478366" y="68659"/>
                        <a:pt x="413278" y="32146"/>
                      </a:cubicBezTo>
                      <a:cubicBezTo>
                        <a:pt x="348190" y="-4367"/>
                        <a:pt x="179915" y="-23416"/>
                        <a:pt x="118003" y="5119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7C65FC12-5C13-4349-9EF1-C84429E4419E}"/>
                    </a:ext>
                  </a:extLst>
                </p:cNvPr>
                <p:cNvSpPr/>
                <p:nvPr/>
              </p:nvSpPr>
              <p:spPr>
                <a:xfrm>
                  <a:off x="6955527" y="5445224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A8F998D4-0A04-4FEC-BAC4-9057CC713710}"/>
                    </a:ext>
                  </a:extLst>
                </p:cNvPr>
                <p:cNvSpPr/>
                <p:nvPr/>
              </p:nvSpPr>
              <p:spPr>
                <a:xfrm>
                  <a:off x="6719679" y="5718382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9852F1C6-C174-41D0-9D15-651E11071EBD}"/>
                    </a:ext>
                  </a:extLst>
                </p:cNvPr>
                <p:cNvSpPr/>
                <p:nvPr/>
              </p:nvSpPr>
              <p:spPr>
                <a:xfrm>
                  <a:off x="7603477" y="5477569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66A837E7-03E8-4AA3-93FD-88EF7F9666AC}"/>
                    </a:ext>
                  </a:extLst>
                </p:cNvPr>
                <p:cNvSpPr/>
                <p:nvPr/>
              </p:nvSpPr>
              <p:spPr>
                <a:xfrm>
                  <a:off x="7993937" y="5545446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8903C204-FD86-4027-A17A-7D7CEFC42041}"/>
                    </a:ext>
                  </a:extLst>
                </p:cNvPr>
                <p:cNvSpPr/>
                <p:nvPr/>
              </p:nvSpPr>
              <p:spPr>
                <a:xfrm>
                  <a:off x="6212527" y="5948783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A2D3FF56-9AD2-4126-A4C6-59A0B357BFF6}"/>
                    </a:ext>
                  </a:extLst>
                </p:cNvPr>
                <p:cNvSpPr/>
                <p:nvPr/>
              </p:nvSpPr>
              <p:spPr>
                <a:xfrm>
                  <a:off x="5827426" y="6135483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738BF29D-FE30-4C45-BC1A-919DB8ED2D00}"/>
                    </a:ext>
                  </a:extLst>
                </p:cNvPr>
                <p:cNvSpPr/>
                <p:nvPr/>
              </p:nvSpPr>
              <p:spPr>
                <a:xfrm>
                  <a:off x="8292533" y="5571337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41C03494-4D6F-4654-8414-99871B804C12}"/>
                    </a:ext>
                  </a:extLst>
                </p:cNvPr>
                <p:cNvSpPr/>
                <p:nvPr/>
              </p:nvSpPr>
              <p:spPr>
                <a:xfrm>
                  <a:off x="8351074" y="5907336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3355875-BBAF-41D1-AF65-5BED99826C5D}"/>
                    </a:ext>
                  </a:extLst>
                </p:cNvPr>
                <p:cNvSpPr/>
                <p:nvPr/>
              </p:nvSpPr>
              <p:spPr>
                <a:xfrm>
                  <a:off x="5191043" y="6328748"/>
                  <a:ext cx="3880949" cy="563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3D420B5-03B6-4DFA-9873-376914721430}"/>
                    </a:ext>
                  </a:extLst>
                </p:cNvPr>
                <p:cNvSpPr/>
                <p:nvPr/>
              </p:nvSpPr>
              <p:spPr>
                <a:xfrm>
                  <a:off x="7263569" y="5718382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AD5B323F-5AF7-454D-836A-712266E46198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534D5D92-0B9B-44FB-B271-B197FCBF4C9D}"/>
                    </a:ext>
                  </a:extLst>
                </p:cNvPr>
                <p:cNvSpPr/>
                <p:nvPr/>
              </p:nvSpPr>
              <p:spPr>
                <a:xfrm>
                  <a:off x="4928680" y="6291446"/>
                  <a:ext cx="595719" cy="595719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18527E68-621A-448C-9E77-90D904DF7C9D}"/>
                    </a:ext>
                  </a:extLst>
                </p:cNvPr>
                <p:cNvSpPr/>
                <p:nvPr/>
              </p:nvSpPr>
              <p:spPr>
                <a:xfrm>
                  <a:off x="7781439" y="5868621"/>
                  <a:ext cx="720080" cy="72008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</p:grp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43877E1-3A9E-40B4-A48D-78E2B69A8275}"/>
                  </a:ext>
                </a:extLst>
              </p:cNvPr>
              <p:cNvSpPr/>
              <p:nvPr/>
            </p:nvSpPr>
            <p:spPr>
              <a:xfrm>
                <a:off x="10646736" y="4907911"/>
                <a:ext cx="418644" cy="41864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17E1AF9-00E8-4E3F-8D6A-FD46FBA01CFB}"/>
                  </a:ext>
                </a:extLst>
              </p:cNvPr>
              <p:cNvSpPr/>
              <p:nvPr/>
            </p:nvSpPr>
            <p:spPr>
              <a:xfrm>
                <a:off x="10333267" y="4883522"/>
                <a:ext cx="418644" cy="41864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09DFACB-7EEB-4DB5-A031-58C63C64C673}"/>
                </a:ext>
              </a:extLst>
            </p:cNvPr>
            <p:cNvGrpSpPr/>
            <p:nvPr/>
          </p:nvGrpSpPr>
          <p:grpSpPr>
            <a:xfrm>
              <a:off x="10035578" y="2569404"/>
              <a:ext cx="1368021" cy="3212050"/>
              <a:chOff x="10027556" y="1376484"/>
              <a:chExt cx="1368019" cy="2920045"/>
            </a:xfrm>
          </p:grpSpPr>
          <p:sp>
            <p:nvSpPr>
              <p:cNvPr id="216" name="Freeform: Shape 92">
                <a:extLst>
                  <a:ext uri="{FF2B5EF4-FFF2-40B4-BE49-F238E27FC236}">
                    <a16:creationId xmlns:a16="http://schemas.microsoft.com/office/drawing/2014/main" id="{F35FE9FB-1A41-41F3-94A5-DC6C3E98E49F}"/>
                  </a:ext>
                </a:extLst>
              </p:cNvPr>
              <p:cNvSpPr/>
              <p:nvPr/>
            </p:nvSpPr>
            <p:spPr>
              <a:xfrm>
                <a:off x="10027556" y="3619653"/>
                <a:ext cx="1368019" cy="676876"/>
              </a:xfrm>
              <a:custGeom>
                <a:avLst/>
                <a:gdLst>
                  <a:gd name="connsiteX0" fmla="*/ 584009 w 1796178"/>
                  <a:gd name="connsiteY0" fmla="*/ 724959 h 888723"/>
                  <a:gd name="connsiteX1" fmla="*/ 1223959 w 1796178"/>
                  <a:gd name="connsiteY1" fmla="*/ 724959 h 888723"/>
                  <a:gd name="connsiteX2" fmla="*/ 1199212 w 1796178"/>
                  <a:gd name="connsiteY2" fmla="*/ 832932 h 888723"/>
                  <a:gd name="connsiteX3" fmla="*/ 606085 w 1796178"/>
                  <a:gd name="connsiteY3" fmla="*/ 831799 h 888723"/>
                  <a:gd name="connsiteX4" fmla="*/ 404490 w 1796178"/>
                  <a:gd name="connsiteY4" fmla="*/ 0 h 888723"/>
                  <a:gd name="connsiteX5" fmla="*/ 1414097 w 1796178"/>
                  <a:gd name="connsiteY5" fmla="*/ 0 h 888723"/>
                  <a:gd name="connsiteX6" fmla="*/ 1796178 w 1796178"/>
                  <a:gd name="connsiteY6" fmla="*/ 366594 h 888723"/>
                  <a:gd name="connsiteX7" fmla="*/ 1730986 w 1796178"/>
                  <a:gd name="connsiteY7" fmla="*/ 882701 h 888723"/>
                  <a:gd name="connsiteX8" fmla="*/ 1262116 w 1796178"/>
                  <a:gd name="connsiteY8" fmla="*/ 558482 h 888723"/>
                  <a:gd name="connsiteX9" fmla="*/ 1243696 w 1796178"/>
                  <a:gd name="connsiteY9" fmla="*/ 638853 h 888723"/>
                  <a:gd name="connsiteX10" fmla="*/ 564031 w 1796178"/>
                  <a:gd name="connsiteY10" fmla="*/ 638853 h 888723"/>
                  <a:gd name="connsiteX11" fmla="*/ 547433 w 1796178"/>
                  <a:gd name="connsiteY11" fmla="*/ 569189 h 888723"/>
                  <a:gd name="connsiteX12" fmla="*/ 85336 w 1796178"/>
                  <a:gd name="connsiteY12" fmla="*/ 888723 h 888723"/>
                  <a:gd name="connsiteX13" fmla="*/ 63435 w 1796178"/>
                  <a:gd name="connsiteY13" fmla="*/ 888723 h 888723"/>
                  <a:gd name="connsiteX14" fmla="*/ 0 w 1796178"/>
                  <a:gd name="connsiteY14" fmla="*/ 386544 h 888723"/>
                  <a:gd name="connsiteX15" fmla="*/ 402019 w 1796178"/>
                  <a:gd name="connsiteY15" fmla="*/ 820 h 888723"/>
                  <a:gd name="connsiteX16" fmla="*/ 403147 w 1796178"/>
                  <a:gd name="connsiteY16" fmla="*/ 4381 h 88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96178" h="888723">
                    <a:moveTo>
                      <a:pt x="584009" y="724959"/>
                    </a:moveTo>
                    <a:lnTo>
                      <a:pt x="1223959" y="724959"/>
                    </a:lnTo>
                    <a:cubicBezTo>
                      <a:pt x="1213563" y="762193"/>
                      <a:pt x="1205868" y="798366"/>
                      <a:pt x="1199212" y="832932"/>
                    </a:cubicBezTo>
                    <a:lnTo>
                      <a:pt x="606085" y="831799"/>
                    </a:lnTo>
                    <a:close/>
                    <a:moveTo>
                      <a:pt x="404490" y="0"/>
                    </a:moveTo>
                    <a:lnTo>
                      <a:pt x="1414097" y="0"/>
                    </a:lnTo>
                    <a:lnTo>
                      <a:pt x="1796178" y="366594"/>
                    </a:lnTo>
                    <a:lnTo>
                      <a:pt x="1730986" y="882701"/>
                    </a:lnTo>
                    <a:lnTo>
                      <a:pt x="1262116" y="558482"/>
                    </a:lnTo>
                    <a:lnTo>
                      <a:pt x="1243696" y="638853"/>
                    </a:lnTo>
                    <a:lnTo>
                      <a:pt x="564031" y="638853"/>
                    </a:lnTo>
                    <a:cubicBezTo>
                      <a:pt x="558973" y="616135"/>
                      <a:pt x="553310" y="592931"/>
                      <a:pt x="547433" y="569189"/>
                    </a:cubicBezTo>
                    <a:lnTo>
                      <a:pt x="85336" y="888723"/>
                    </a:lnTo>
                    <a:lnTo>
                      <a:pt x="63435" y="888723"/>
                    </a:lnTo>
                    <a:lnTo>
                      <a:pt x="0" y="386544"/>
                    </a:lnTo>
                    <a:lnTo>
                      <a:pt x="402019" y="820"/>
                    </a:lnTo>
                    <a:lnTo>
                      <a:pt x="403147" y="4381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just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grpSp>
            <p:nvGrpSpPr>
              <p:cNvPr id="217" name="Graphic 2">
                <a:extLst>
                  <a:ext uri="{FF2B5EF4-FFF2-40B4-BE49-F238E27FC236}">
                    <a16:creationId xmlns:a16="http://schemas.microsoft.com/office/drawing/2014/main" id="{554F85A5-3DAE-4F20-A95A-8E07CEDED4AF}"/>
                  </a:ext>
                </a:extLst>
              </p:cNvPr>
              <p:cNvGrpSpPr/>
              <p:nvPr/>
            </p:nvGrpSpPr>
            <p:grpSpPr>
              <a:xfrm rot="10800000">
                <a:off x="10334368" y="1376484"/>
                <a:ext cx="754394" cy="2180572"/>
                <a:chOff x="5817392" y="2747486"/>
                <a:chExt cx="552450" cy="1596854"/>
              </a:xfrm>
            </p:grpSpPr>
            <p:sp>
              <p:nvSpPr>
                <p:cNvPr id="218" name="Freeform: Shape 95">
                  <a:extLst>
                    <a:ext uri="{FF2B5EF4-FFF2-40B4-BE49-F238E27FC236}">
                      <a16:creationId xmlns:a16="http://schemas.microsoft.com/office/drawing/2014/main" id="{0BB0F014-CB87-4DD4-A21F-3A00E5DF63C7}"/>
                    </a:ext>
                  </a:extLst>
                </p:cNvPr>
                <p:cNvSpPr/>
                <p:nvPr/>
              </p:nvSpPr>
              <p:spPr>
                <a:xfrm>
                  <a:off x="5817392" y="3601390"/>
                  <a:ext cx="552450" cy="742950"/>
                </a:xfrm>
                <a:custGeom>
                  <a:avLst/>
                  <a:gdLst>
                    <a:gd name="connsiteX0" fmla="*/ 551974 w 552450"/>
                    <a:gd name="connsiteY0" fmla="*/ 228614 h 742950"/>
                    <a:gd name="connsiteX1" fmla="*/ 279559 w 552450"/>
                    <a:gd name="connsiteY1" fmla="*/ 739154 h 742950"/>
                    <a:gd name="connsiteX2" fmla="*/ 7144 w 552450"/>
                    <a:gd name="connsiteY2" fmla="*/ 228614 h 742950"/>
                    <a:gd name="connsiteX3" fmla="*/ 551974 w 552450"/>
                    <a:gd name="connsiteY3" fmla="*/ 228614 h 74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742950">
                      <a:moveTo>
                        <a:pt x="551974" y="228614"/>
                      </a:moveTo>
                      <a:lnTo>
                        <a:pt x="279559" y="739154"/>
                      </a:lnTo>
                      <a:lnTo>
                        <a:pt x="7144" y="228614"/>
                      </a:lnTo>
                      <a:cubicBezTo>
                        <a:pt x="186214" y="-71423"/>
                        <a:pt x="367189" y="-61898"/>
                        <a:pt x="551974" y="228614"/>
                      </a:cubicBezTo>
                      <a:close/>
                    </a:path>
                  </a:pathLst>
                </a:custGeom>
                <a:solidFill>
                  <a:srgbClr val="FEB7D8">
                    <a:alpha val="5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19" name="Freeform: Shape 96">
                  <a:extLst>
                    <a:ext uri="{FF2B5EF4-FFF2-40B4-BE49-F238E27FC236}">
                      <a16:creationId xmlns:a16="http://schemas.microsoft.com/office/drawing/2014/main" id="{974BCE70-5C3C-450C-AE59-2B983573EB4F}"/>
                    </a:ext>
                  </a:extLst>
                </p:cNvPr>
                <p:cNvSpPr/>
                <p:nvPr/>
              </p:nvSpPr>
              <p:spPr>
                <a:xfrm>
                  <a:off x="5935503" y="3680081"/>
                  <a:ext cx="304800" cy="657225"/>
                </a:xfrm>
                <a:custGeom>
                  <a:avLst/>
                  <a:gdLst>
                    <a:gd name="connsiteX0" fmla="*/ 297656 w 304800"/>
                    <a:gd name="connsiteY0" fmla="*/ 37526 h 657225"/>
                    <a:gd name="connsiteX1" fmla="*/ 161449 w 304800"/>
                    <a:gd name="connsiteY1" fmla="*/ 654746 h 657225"/>
                    <a:gd name="connsiteX2" fmla="*/ 7144 w 304800"/>
                    <a:gd name="connsiteY2" fmla="*/ 51814 h 657225"/>
                    <a:gd name="connsiteX3" fmla="*/ 297656 w 304800"/>
                    <a:gd name="connsiteY3" fmla="*/ 37526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657225">
                      <a:moveTo>
                        <a:pt x="297656" y="37526"/>
                      </a:moveTo>
                      <a:lnTo>
                        <a:pt x="161449" y="654746"/>
                      </a:lnTo>
                      <a:lnTo>
                        <a:pt x="7144" y="51814"/>
                      </a:lnTo>
                      <a:cubicBezTo>
                        <a:pt x="107156" y="-10099"/>
                        <a:pt x="188119" y="-574"/>
                        <a:pt x="297656" y="37526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54000"/>
                  </a:sys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20" name="Freeform: Shape 97">
                  <a:extLst>
                    <a:ext uri="{FF2B5EF4-FFF2-40B4-BE49-F238E27FC236}">
                      <a16:creationId xmlns:a16="http://schemas.microsoft.com/office/drawing/2014/main" id="{99D7678F-6C3C-4B2C-A4EC-36FDBF0E17F0}"/>
                    </a:ext>
                  </a:extLst>
                </p:cNvPr>
                <p:cNvSpPr/>
                <p:nvPr/>
              </p:nvSpPr>
              <p:spPr>
                <a:xfrm>
                  <a:off x="5919078" y="2844641"/>
                  <a:ext cx="337344" cy="952500"/>
                </a:xfrm>
                <a:custGeom>
                  <a:avLst/>
                  <a:gdLst>
                    <a:gd name="connsiteX0" fmla="*/ 277808 w 276225"/>
                    <a:gd name="connsiteY0" fmla="*/ 7144 h 952500"/>
                    <a:gd name="connsiteX1" fmla="*/ 277808 w 276225"/>
                    <a:gd name="connsiteY1" fmla="*/ 903446 h 952500"/>
                    <a:gd name="connsiteX2" fmla="*/ 95880 w 276225"/>
                    <a:gd name="connsiteY2" fmla="*/ 948214 h 952500"/>
                    <a:gd name="connsiteX3" fmla="*/ 7298 w 276225"/>
                    <a:gd name="connsiteY3" fmla="*/ 925354 h 952500"/>
                    <a:gd name="connsiteX4" fmla="*/ 9203 w 276225"/>
                    <a:gd name="connsiteY4" fmla="*/ 7144 h 952500"/>
                    <a:gd name="connsiteX5" fmla="*/ 277808 w 276225"/>
                    <a:gd name="connsiteY5" fmla="*/ 7144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25" h="952500">
                      <a:moveTo>
                        <a:pt x="277808" y="7144"/>
                      </a:moveTo>
                      <a:cubicBezTo>
                        <a:pt x="278760" y="277654"/>
                        <a:pt x="276855" y="511016"/>
                        <a:pt x="277808" y="903446"/>
                      </a:cubicBezTo>
                      <a:cubicBezTo>
                        <a:pt x="193035" y="926306"/>
                        <a:pt x="159698" y="947261"/>
                        <a:pt x="95880" y="948214"/>
                      </a:cubicBezTo>
                      <a:cubicBezTo>
                        <a:pt x="57780" y="948214"/>
                        <a:pt x="45398" y="925354"/>
                        <a:pt x="7298" y="925354"/>
                      </a:cubicBezTo>
                      <a:cubicBezTo>
                        <a:pt x="6345" y="530066"/>
                        <a:pt x="10155" y="287179"/>
                        <a:pt x="9203" y="7144"/>
                      </a:cubicBezTo>
                      <a:lnTo>
                        <a:pt x="277808" y="71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21" name="Freeform: Shape 98">
                  <a:extLst>
                    <a:ext uri="{FF2B5EF4-FFF2-40B4-BE49-F238E27FC236}">
                      <a16:creationId xmlns:a16="http://schemas.microsoft.com/office/drawing/2014/main" id="{FC48AACD-68EE-4350-801D-5495194D55C9}"/>
                    </a:ext>
                  </a:extLst>
                </p:cNvPr>
                <p:cNvSpPr/>
                <p:nvPr/>
              </p:nvSpPr>
              <p:spPr>
                <a:xfrm>
                  <a:off x="6214479" y="2843688"/>
                  <a:ext cx="152400" cy="990600"/>
                </a:xfrm>
                <a:custGeom>
                  <a:avLst/>
                  <a:gdLst>
                    <a:gd name="connsiteX0" fmla="*/ 152031 w 152400"/>
                    <a:gd name="connsiteY0" fmla="*/ 8096 h 990600"/>
                    <a:gd name="connsiteX1" fmla="*/ 152031 w 152400"/>
                    <a:gd name="connsiteY1" fmla="*/ 980599 h 990600"/>
                    <a:gd name="connsiteX2" fmla="*/ 7251 w 152400"/>
                    <a:gd name="connsiteY2" fmla="*/ 905351 h 990600"/>
                    <a:gd name="connsiteX3" fmla="*/ 12013 w 152400"/>
                    <a:gd name="connsiteY3" fmla="*/ 7144 h 990600"/>
                    <a:gd name="connsiteX4" fmla="*/ 152031 w 152400"/>
                    <a:gd name="connsiteY4" fmla="*/ 8096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990600">
                      <a:moveTo>
                        <a:pt x="152031" y="8096"/>
                      </a:moveTo>
                      <a:cubicBezTo>
                        <a:pt x="152983" y="346234"/>
                        <a:pt x="151078" y="536734"/>
                        <a:pt x="152031" y="980599"/>
                      </a:cubicBezTo>
                      <a:cubicBezTo>
                        <a:pt x="78688" y="1003459"/>
                        <a:pt x="39636" y="931069"/>
                        <a:pt x="7251" y="905351"/>
                      </a:cubicBezTo>
                      <a:cubicBezTo>
                        <a:pt x="6298" y="698659"/>
                        <a:pt x="12013" y="156686"/>
                        <a:pt x="12013" y="7144"/>
                      </a:cubicBezTo>
                      <a:lnTo>
                        <a:pt x="152031" y="8096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22" name="Freeform: Shape 99">
                  <a:extLst>
                    <a:ext uri="{FF2B5EF4-FFF2-40B4-BE49-F238E27FC236}">
                      <a16:creationId xmlns:a16="http://schemas.microsoft.com/office/drawing/2014/main" id="{6F5BA7E9-B646-4D40-BB32-EAA248775390}"/>
                    </a:ext>
                  </a:extLst>
                </p:cNvPr>
                <p:cNvSpPr/>
                <p:nvPr/>
              </p:nvSpPr>
              <p:spPr>
                <a:xfrm>
                  <a:off x="5817922" y="2845593"/>
                  <a:ext cx="142875" cy="981075"/>
                </a:xfrm>
                <a:custGeom>
                  <a:avLst/>
                  <a:gdLst>
                    <a:gd name="connsiteX0" fmla="*/ 141870 w 142875"/>
                    <a:gd name="connsiteY0" fmla="*/ 7144 h 981075"/>
                    <a:gd name="connsiteX1" fmla="*/ 139012 w 142875"/>
                    <a:gd name="connsiteY1" fmla="*/ 925354 h 981075"/>
                    <a:gd name="connsiteX2" fmla="*/ 7567 w 142875"/>
                    <a:gd name="connsiteY2" fmla="*/ 980599 h 981075"/>
                    <a:gd name="connsiteX3" fmla="*/ 7567 w 142875"/>
                    <a:gd name="connsiteY3" fmla="*/ 7144 h 981075"/>
                    <a:gd name="connsiteX4" fmla="*/ 141870 w 142875"/>
                    <a:gd name="connsiteY4" fmla="*/ 7144 h 981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981075">
                      <a:moveTo>
                        <a:pt x="141870" y="7144"/>
                      </a:moveTo>
                      <a:cubicBezTo>
                        <a:pt x="142822" y="320516"/>
                        <a:pt x="137107" y="487204"/>
                        <a:pt x="139012" y="925354"/>
                      </a:cubicBezTo>
                      <a:cubicBezTo>
                        <a:pt x="107580" y="925354"/>
                        <a:pt x="38047" y="980599"/>
                        <a:pt x="7567" y="980599"/>
                      </a:cubicBezTo>
                      <a:cubicBezTo>
                        <a:pt x="6615" y="748189"/>
                        <a:pt x="7567" y="180499"/>
                        <a:pt x="7567" y="7144"/>
                      </a:cubicBezTo>
                      <a:lnTo>
                        <a:pt x="141870" y="71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23" name="Freeform: Shape 100">
                  <a:extLst>
                    <a:ext uri="{FF2B5EF4-FFF2-40B4-BE49-F238E27FC236}">
                      <a16:creationId xmlns:a16="http://schemas.microsoft.com/office/drawing/2014/main" id="{9C32FBE7-A6AB-44E4-8F8F-BF954E848EF2}"/>
                    </a:ext>
                  </a:extLst>
                </p:cNvPr>
                <p:cNvSpPr/>
                <p:nvPr/>
              </p:nvSpPr>
              <p:spPr>
                <a:xfrm>
                  <a:off x="5818346" y="2747486"/>
                  <a:ext cx="548533" cy="148225"/>
                </a:xfrm>
                <a:custGeom>
                  <a:avLst/>
                  <a:gdLst>
                    <a:gd name="connsiteX0" fmla="*/ 7144 w 552450"/>
                    <a:gd name="connsiteY0" fmla="*/ 7144 h 161925"/>
                    <a:gd name="connsiteX1" fmla="*/ 552926 w 552450"/>
                    <a:gd name="connsiteY1" fmla="*/ 7144 h 161925"/>
                    <a:gd name="connsiteX2" fmla="*/ 552926 w 552450"/>
                    <a:gd name="connsiteY2" fmla="*/ 162401 h 161925"/>
                    <a:gd name="connsiteX3" fmla="*/ 7144 w 552450"/>
                    <a:gd name="connsiteY3" fmla="*/ 162401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50" h="161925">
                      <a:moveTo>
                        <a:pt x="7144" y="7144"/>
                      </a:moveTo>
                      <a:lnTo>
                        <a:pt x="552926" y="7144"/>
                      </a:lnTo>
                      <a:lnTo>
                        <a:pt x="552926" y="162401"/>
                      </a:lnTo>
                      <a:lnTo>
                        <a:pt x="7144" y="16240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224" name="Freeform: Shape 101">
                  <a:extLst>
                    <a:ext uri="{FF2B5EF4-FFF2-40B4-BE49-F238E27FC236}">
                      <a16:creationId xmlns:a16="http://schemas.microsoft.com/office/drawing/2014/main" id="{3098ABEF-1C25-468B-8E33-7755AC7E88FE}"/>
                    </a:ext>
                  </a:extLst>
                </p:cNvPr>
                <p:cNvSpPr/>
                <p:nvPr/>
              </p:nvSpPr>
              <p:spPr>
                <a:xfrm>
                  <a:off x="6014561" y="4183185"/>
                  <a:ext cx="161925" cy="152400"/>
                </a:xfrm>
                <a:custGeom>
                  <a:avLst/>
                  <a:gdLst>
                    <a:gd name="connsiteX0" fmla="*/ 163354 w 161925"/>
                    <a:gd name="connsiteY0" fmla="*/ 7814 h 152400"/>
                    <a:gd name="connsiteX1" fmla="*/ 85249 w 161925"/>
                    <a:gd name="connsiteY1" fmla="*/ 154499 h 152400"/>
                    <a:gd name="connsiteX2" fmla="*/ 7144 w 161925"/>
                    <a:gd name="connsiteY2" fmla="*/ 7814 h 152400"/>
                    <a:gd name="connsiteX3" fmla="*/ 163354 w 161925"/>
                    <a:gd name="connsiteY3" fmla="*/ 7814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25" h="152400">
                      <a:moveTo>
                        <a:pt x="163354" y="7814"/>
                      </a:moveTo>
                      <a:lnTo>
                        <a:pt x="85249" y="154499"/>
                      </a:lnTo>
                      <a:lnTo>
                        <a:pt x="7144" y="7814"/>
                      </a:lnTo>
                      <a:cubicBezTo>
                        <a:pt x="47149" y="8767"/>
                        <a:pt x="107156" y="5910"/>
                        <a:pt x="163354" y="7814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</p:grpSp>
        </p:grp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47191" y="866907"/>
            <a:ext cx="10196502" cy="163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5">
            <a:extLst>
              <a:ext uri="{FF2B5EF4-FFF2-40B4-BE49-F238E27FC236}">
                <a16:creationId xmlns:a16="http://schemas.microsoft.com/office/drawing/2014/main" id="{E6228D24-EF85-47F8-9651-4E6680393D77}"/>
              </a:ext>
            </a:extLst>
          </p:cNvPr>
          <p:cNvSpPr/>
          <p:nvPr/>
        </p:nvSpPr>
        <p:spPr>
          <a:xfrm>
            <a:off x="946256" y="1074691"/>
            <a:ext cx="5709943" cy="942497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4400" h="1885239">
                <a:moveTo>
                  <a:pt x="0" y="0"/>
                </a:moveTo>
                <a:lnTo>
                  <a:pt x="12344400" y="0"/>
                </a:lnTo>
                <a:lnTo>
                  <a:pt x="10229850" y="1856664"/>
                </a:ln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rgbClr val="494B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Rectangle 5">
            <a:extLst>
              <a:ext uri="{FF2B5EF4-FFF2-40B4-BE49-F238E27FC236}">
                <a16:creationId xmlns:a16="http://schemas.microsoft.com/office/drawing/2014/main" id="{35036FDA-0D87-4DA1-98AB-05AE4C7FC045}"/>
              </a:ext>
            </a:extLst>
          </p:cNvPr>
          <p:cNvSpPr/>
          <p:nvPr/>
        </p:nvSpPr>
        <p:spPr>
          <a:xfrm rot="10800000">
            <a:off x="1613376" y="1208229"/>
            <a:ext cx="9677522" cy="1036747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6461" h="1885239">
                <a:moveTo>
                  <a:pt x="0" y="0"/>
                </a:moveTo>
                <a:lnTo>
                  <a:pt x="11736461" y="0"/>
                </a:lnTo>
                <a:lnTo>
                  <a:pt x="10229850" y="1856664"/>
                </a:ln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AB70F3B-332A-43C3-A651-B811C23C496C}"/>
              </a:ext>
            </a:extLst>
          </p:cNvPr>
          <p:cNvSpPr/>
          <p:nvPr/>
        </p:nvSpPr>
        <p:spPr>
          <a:xfrm>
            <a:off x="2639174" y="1254697"/>
            <a:ext cx="861971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Create a folder on your Google Drive and share it’s link with me on </a:t>
            </a: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4C287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jawadshafi@cuilahore.edu.pk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1BB95DC4-8F04-4773-800E-BB36938879EE}"/>
              </a:ext>
            </a:extLst>
          </p:cNvPr>
          <p:cNvSpPr/>
          <p:nvPr/>
        </p:nvSpPr>
        <p:spPr>
          <a:xfrm>
            <a:off x="1281962" y="992013"/>
            <a:ext cx="618107" cy="1107861"/>
          </a:xfrm>
          <a:prstGeom prst="rect">
            <a:avLst/>
          </a:prstGeom>
          <a:noFill/>
        </p:spPr>
        <p:txBody>
          <a:bodyPr wrap="none" lIns="45714" tIns="22857" rIns="45714" bIns="22857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899" b="1" i="0" u="none" strike="noStrike" kern="1200" cap="none" spc="0" normalizeH="0" baseline="0" noProof="0" dirty="0">
                <a:ln/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t>1</a:t>
            </a:r>
            <a:endParaRPr kumimoji="0" lang="en-US" sz="8298" b="1" i="0" u="none" strike="noStrike" kern="1200" cap="none" spc="0" normalizeH="0" baseline="0" noProof="0" dirty="0">
              <a:ln/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03949" y="3726250"/>
            <a:ext cx="8674778" cy="520463"/>
            <a:chOff x="903949" y="3726250"/>
            <a:chExt cx="8674778" cy="520463"/>
          </a:xfrm>
        </p:grpSpPr>
        <p:sp>
          <p:nvSpPr>
            <p:cNvPr id="205" name="Rounded Rectangle 83">
              <a:extLst>
                <a:ext uri="{FF2B5EF4-FFF2-40B4-BE49-F238E27FC236}">
                  <a16:creationId xmlns:a16="http://schemas.microsoft.com/office/drawing/2014/main" id="{C96EF3F6-7E55-49D1-BB3D-84CB876B6DFD}"/>
                </a:ext>
              </a:extLst>
            </p:cNvPr>
            <p:cNvSpPr/>
            <p:nvPr/>
          </p:nvSpPr>
          <p:spPr>
            <a:xfrm rot="2700000">
              <a:off x="903950" y="3797644"/>
              <a:ext cx="317466" cy="31746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375632" y="3726250"/>
              <a:ext cx="8203095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 panose="020F0502020204030204" pitchFamily="34" charset="0"/>
                  <a:cs typeface="DejaVu Sans"/>
                </a:rPr>
                <a:t>Create a separate sub-folder for each lecture / task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DejaVu San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61878" y="3149216"/>
            <a:ext cx="8083099" cy="467564"/>
            <a:chOff x="1983329" y="3083548"/>
            <a:chExt cx="8083099" cy="467564"/>
          </a:xfrm>
        </p:grpSpPr>
        <p:sp>
          <p:nvSpPr>
            <p:cNvPr id="244" name="Rectangle 243"/>
            <p:cNvSpPr/>
            <p:nvPr/>
          </p:nvSpPr>
          <p:spPr>
            <a:xfrm>
              <a:off x="2292311" y="3083548"/>
              <a:ext cx="7774117" cy="467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 panose="020F0502020204030204" pitchFamily="34" charset="0"/>
                  <a:cs typeface="DejaVu Sans"/>
                </a:rPr>
                <a:t>For example: Jawad Shafi – FA21-RCS-007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DejaVu Sans"/>
              </a:endParaRPr>
            </a:p>
          </p:txBody>
        </p:sp>
        <p:sp>
          <p:nvSpPr>
            <p:cNvPr id="248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1983329" y="3212608"/>
              <a:ext cx="220538" cy="19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438" tIns="91438" rIns="91438" bIns="91438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5289" y="5101778"/>
            <a:ext cx="7560498" cy="498726"/>
            <a:chOff x="881539" y="5101778"/>
            <a:chExt cx="7560498" cy="498726"/>
          </a:xfrm>
        </p:grpSpPr>
        <p:sp>
          <p:nvSpPr>
            <p:cNvPr id="247" name="Rectangle 246"/>
            <p:cNvSpPr/>
            <p:nvPr/>
          </p:nvSpPr>
          <p:spPr>
            <a:xfrm>
              <a:off x="1375632" y="5101778"/>
              <a:ext cx="7066405" cy="498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 panose="020F0502020204030204" pitchFamily="34" charset="0"/>
                  <a:cs typeface="DejaVu Sans"/>
                </a:rPr>
                <a:t>Put your files in appropriate sub-folders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DejaVu Sans"/>
              </a:endParaRPr>
            </a:p>
          </p:txBody>
        </p:sp>
        <p:sp>
          <p:nvSpPr>
            <p:cNvPr id="256" name="Rounded Rectangle 91">
              <a:extLst>
                <a:ext uri="{FF2B5EF4-FFF2-40B4-BE49-F238E27FC236}">
                  <a16:creationId xmlns:a16="http://schemas.microsoft.com/office/drawing/2014/main" id="{45EF3666-EB49-48AC-8E92-1EF00F359BA7}"/>
                </a:ext>
              </a:extLst>
            </p:cNvPr>
            <p:cNvSpPr/>
            <p:nvPr/>
          </p:nvSpPr>
          <p:spPr>
            <a:xfrm rot="2700000">
              <a:off x="881540" y="5140331"/>
              <a:ext cx="359230" cy="35923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78753" y="4218148"/>
            <a:ext cx="8171563" cy="882678"/>
            <a:chOff x="1983329" y="4227692"/>
            <a:chExt cx="8171563" cy="882678"/>
          </a:xfrm>
        </p:grpSpPr>
        <p:sp>
          <p:nvSpPr>
            <p:cNvPr id="246" name="Rectangle 245"/>
            <p:cNvSpPr/>
            <p:nvPr/>
          </p:nvSpPr>
          <p:spPr>
            <a:xfrm>
              <a:off x="2292311" y="4227692"/>
              <a:ext cx="7862581" cy="882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 panose="020F0502020204030204" pitchFamily="34" charset="0"/>
                  <a:cs typeface="DejaVu Sans"/>
                </a:rPr>
                <a:t>For example: Lecture 01 – Introduction to Text Reuse and Plagiarism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DejaVu Sans"/>
              </a:endParaRPr>
            </a:p>
          </p:txBody>
        </p:sp>
        <p:sp>
          <p:nvSpPr>
            <p:cNvPr id="265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1983329" y="4320620"/>
              <a:ext cx="220538" cy="215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438" tIns="91438" rIns="91438" bIns="91438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A6AAC8D-6F55-3154-D40F-FBA335CD1D8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449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0" grpId="0" animBg="1"/>
      <p:bldP spid="231" grpId="0" animBg="1"/>
      <p:bldP spid="232" grpId="0"/>
      <p:bldP spid="2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– To Do Tasks on Daily Basis (Cont.)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47191" y="1014348"/>
            <a:ext cx="10196502" cy="163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A4E895F6-52BD-4AF3-AAEE-C21464114FD9}"/>
              </a:ext>
            </a:extLst>
          </p:cNvPr>
          <p:cNvSpPr/>
          <p:nvPr/>
        </p:nvSpPr>
        <p:spPr>
          <a:xfrm>
            <a:off x="947191" y="1338654"/>
            <a:ext cx="5709943" cy="942497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4400" h="1885239">
                <a:moveTo>
                  <a:pt x="0" y="0"/>
                </a:moveTo>
                <a:lnTo>
                  <a:pt x="12344400" y="0"/>
                </a:lnTo>
                <a:lnTo>
                  <a:pt x="10229850" y="1856664"/>
                </a:ln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B9C26F-6F2D-425C-AF48-F6F8F01FF436}"/>
              </a:ext>
            </a:extLst>
          </p:cNvPr>
          <p:cNvSpPr/>
          <p:nvPr/>
        </p:nvSpPr>
        <p:spPr>
          <a:xfrm rot="10800000">
            <a:off x="1614311" y="1472192"/>
            <a:ext cx="9708246" cy="1036747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6461" h="1885239">
                <a:moveTo>
                  <a:pt x="0" y="0"/>
                </a:moveTo>
                <a:lnTo>
                  <a:pt x="11736461" y="0"/>
                </a:lnTo>
                <a:lnTo>
                  <a:pt x="10229850" y="1856664"/>
                </a:ln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CC379-E0EE-4FB9-92BE-ED2A8D4864FD}"/>
              </a:ext>
            </a:extLst>
          </p:cNvPr>
          <p:cNvSpPr/>
          <p:nvPr/>
        </p:nvSpPr>
        <p:spPr>
          <a:xfrm>
            <a:off x="2777449" y="1549051"/>
            <a:ext cx="85451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Update your files in Google Drive sub-folders on daily basis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8B3187-3655-4ACF-9C8C-073990A75E30}"/>
              </a:ext>
            </a:extLst>
          </p:cNvPr>
          <p:cNvSpPr/>
          <p:nvPr/>
        </p:nvSpPr>
        <p:spPr>
          <a:xfrm>
            <a:off x="1282897" y="1255976"/>
            <a:ext cx="618107" cy="1107861"/>
          </a:xfrm>
          <a:prstGeom prst="rect">
            <a:avLst/>
          </a:prstGeom>
          <a:noFill/>
        </p:spPr>
        <p:txBody>
          <a:bodyPr wrap="none" lIns="45714" tIns="22857" rIns="45714" bIns="22857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899" b="1" i="0" u="none" strike="noStrike" kern="1200" cap="none" spc="0" normalizeH="0" baseline="0" noProof="0" dirty="0">
                <a:ln/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t>2</a:t>
            </a:r>
            <a:endParaRPr kumimoji="0" lang="en-US" sz="8298" b="1" i="0" u="none" strike="noStrike" kern="1200" cap="none" spc="0" normalizeH="0" baseline="0" noProof="0" dirty="0">
              <a:ln/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B8955C67-7D87-405C-8182-42E2CE505274}"/>
              </a:ext>
            </a:extLst>
          </p:cNvPr>
          <p:cNvSpPr/>
          <p:nvPr/>
        </p:nvSpPr>
        <p:spPr>
          <a:xfrm>
            <a:off x="1840923" y="3220165"/>
            <a:ext cx="8624455" cy="2018586"/>
          </a:xfrm>
          <a:prstGeom prst="roundRect">
            <a:avLst>
              <a:gd name="adj" fmla="val 47436"/>
            </a:avLst>
          </a:prstGeom>
          <a:solidFill>
            <a:srgbClr val="FFFFFF"/>
          </a:solidFill>
          <a:ln w="28575" cap="flat" cmpd="sng" algn="ctr">
            <a:noFill/>
            <a:prstDash val="solid"/>
            <a:miter lim="800000"/>
          </a:ln>
          <a:effectLst>
            <a:glow rad="228600">
              <a:srgbClr val="494B69">
                <a:satMod val="175000"/>
                <a:alpha val="40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marL="0" marR="0" lvl="0" indent="0" algn="ctr" defTabSz="914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C2F41-750C-4939-940C-49635DA795A4}"/>
              </a:ext>
            </a:extLst>
          </p:cNvPr>
          <p:cNvSpPr/>
          <p:nvPr/>
        </p:nvSpPr>
        <p:spPr>
          <a:xfrm>
            <a:off x="3367588" y="3009362"/>
            <a:ext cx="5456823" cy="51878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Very Important and Mandatory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07919" y="3762364"/>
            <a:ext cx="7376160" cy="16229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DejaVu Sans"/>
              </a:rPr>
              <a:t>The tasks mentioned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DejaVu Sans"/>
              </a:rPr>
              <a:t>Your Turn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DejaVu Sans"/>
              </a:rPr>
              <a:t>slide(s) must be completed before the next lecture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B349CE-67B5-C5F7-ED0A-DC6938DA54A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37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Outline – Key Topics</a:t>
            </a:r>
            <a:endParaRPr lang="en-US" sz="36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611322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2021020" y="1237105"/>
            <a:ext cx="867317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Basics of NLP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42315C-73B6-4085-A896-5F7F252CEFFA}"/>
              </a:ext>
            </a:extLst>
          </p:cNvPr>
          <p:cNvCxnSpPr>
            <a:cxnSpLocks/>
          </p:cNvCxnSpPr>
          <p:nvPr/>
        </p:nvCxnSpPr>
        <p:spPr>
          <a:xfrm flipH="1">
            <a:off x="1066246" y="1210512"/>
            <a:ext cx="1" cy="483041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8570F2-DF4D-44D2-BF99-F11C18EC9F75}"/>
              </a:ext>
            </a:extLst>
          </p:cNvPr>
          <p:cNvCxnSpPr/>
          <p:nvPr/>
        </p:nvCxnSpPr>
        <p:spPr>
          <a:xfrm>
            <a:off x="1045498" y="1383135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CB412A2-E0B4-44FC-BD6D-99E7F00B98DF}"/>
              </a:ext>
            </a:extLst>
          </p:cNvPr>
          <p:cNvSpPr/>
          <p:nvPr/>
        </p:nvSpPr>
        <p:spPr>
          <a:xfrm>
            <a:off x="1446899" y="1241684"/>
            <a:ext cx="294197" cy="29419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F7E155A-AA8A-4B69-A977-46515206A717}"/>
              </a:ext>
            </a:extLst>
          </p:cNvPr>
          <p:cNvSpPr txBox="1">
            <a:spLocks/>
          </p:cNvSpPr>
          <p:nvPr/>
        </p:nvSpPr>
        <p:spPr>
          <a:xfrm>
            <a:off x="2021019" y="1634886"/>
            <a:ext cx="8673172" cy="6647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Components of NLP</a:t>
            </a:r>
          </a:p>
          <a:p>
            <a:endParaRPr lang="en-US" sz="2400" b="1" dirty="0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9F697B-5405-40EF-9BD3-B1440FACA928}"/>
              </a:ext>
            </a:extLst>
          </p:cNvPr>
          <p:cNvCxnSpPr/>
          <p:nvPr/>
        </p:nvCxnSpPr>
        <p:spPr>
          <a:xfrm>
            <a:off x="1045498" y="1776732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2A4C6B-5AEA-46C0-A52D-507A82F31F43}"/>
              </a:ext>
            </a:extLst>
          </p:cNvPr>
          <p:cNvSpPr/>
          <p:nvPr/>
        </p:nvSpPr>
        <p:spPr>
          <a:xfrm>
            <a:off x="1446899" y="1635281"/>
            <a:ext cx="294197" cy="29419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F450EE5-580A-44AA-8062-04A2D58ADFEC}"/>
              </a:ext>
            </a:extLst>
          </p:cNvPr>
          <p:cNvSpPr txBox="1">
            <a:spLocks/>
          </p:cNvSpPr>
          <p:nvPr/>
        </p:nvSpPr>
        <p:spPr>
          <a:xfrm>
            <a:off x="2021020" y="2071597"/>
            <a:ext cx="867317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Working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6B7590-E555-4DCE-8662-DED9075828B8}"/>
              </a:ext>
            </a:extLst>
          </p:cNvPr>
          <p:cNvCxnSpPr/>
          <p:nvPr/>
        </p:nvCxnSpPr>
        <p:spPr>
          <a:xfrm>
            <a:off x="1045498" y="2217627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E7A4552-EB29-4883-AF83-FF6364ACEB2D}"/>
              </a:ext>
            </a:extLst>
          </p:cNvPr>
          <p:cNvSpPr/>
          <p:nvPr/>
        </p:nvSpPr>
        <p:spPr>
          <a:xfrm>
            <a:off x="1446899" y="2076176"/>
            <a:ext cx="294197" cy="29419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8203AFA-7636-4126-9B6F-C771995FD4E2}"/>
              </a:ext>
            </a:extLst>
          </p:cNvPr>
          <p:cNvSpPr txBox="1">
            <a:spLocks/>
          </p:cNvSpPr>
          <p:nvPr/>
        </p:nvSpPr>
        <p:spPr>
          <a:xfrm>
            <a:off x="2021019" y="2482203"/>
            <a:ext cx="9332780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Applications of NLP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6B7C9F-D300-492C-A0A4-A1D05545D1A9}"/>
              </a:ext>
            </a:extLst>
          </p:cNvPr>
          <p:cNvCxnSpPr/>
          <p:nvPr/>
        </p:nvCxnSpPr>
        <p:spPr>
          <a:xfrm>
            <a:off x="1045498" y="2642756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C6794BD-4DC8-4F80-AF93-03FF30C4963A}"/>
              </a:ext>
            </a:extLst>
          </p:cNvPr>
          <p:cNvSpPr/>
          <p:nvPr/>
        </p:nvSpPr>
        <p:spPr>
          <a:xfrm>
            <a:off x="1446899" y="2501305"/>
            <a:ext cx="294197" cy="2941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9827282-7D4C-4977-ADCC-F76462AB5A24}"/>
              </a:ext>
            </a:extLst>
          </p:cNvPr>
          <p:cNvSpPr txBox="1">
            <a:spLocks/>
          </p:cNvSpPr>
          <p:nvPr/>
        </p:nvSpPr>
        <p:spPr>
          <a:xfrm>
            <a:off x="2021019" y="2935422"/>
            <a:ext cx="8841421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and Statistics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2908FE-048A-4485-899D-A9C941C11F27}"/>
              </a:ext>
            </a:extLst>
          </p:cNvPr>
          <p:cNvCxnSpPr/>
          <p:nvPr/>
        </p:nvCxnSpPr>
        <p:spPr>
          <a:xfrm>
            <a:off x="1045498" y="3067885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F66F6FA-50A9-47BE-874D-4505FD37AD19}"/>
              </a:ext>
            </a:extLst>
          </p:cNvPr>
          <p:cNvSpPr/>
          <p:nvPr/>
        </p:nvSpPr>
        <p:spPr>
          <a:xfrm>
            <a:off x="1446899" y="2926434"/>
            <a:ext cx="294197" cy="2941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85261B3-A6CA-43BA-93ED-E8241E209B05}"/>
              </a:ext>
            </a:extLst>
          </p:cNvPr>
          <p:cNvSpPr txBox="1">
            <a:spLocks/>
          </p:cNvSpPr>
          <p:nvPr/>
        </p:nvSpPr>
        <p:spPr>
          <a:xfrm>
            <a:off x="2021019" y="3574784"/>
            <a:ext cx="8967529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and Knowledge based Techniques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ED33B4-5F9B-4A3E-BFD9-54F8CA35FC27}"/>
              </a:ext>
            </a:extLst>
          </p:cNvPr>
          <p:cNvCxnSpPr/>
          <p:nvPr/>
        </p:nvCxnSpPr>
        <p:spPr>
          <a:xfrm>
            <a:off x="1045498" y="3729504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FA4E9E1-CA7C-430D-9B01-B9527BC5907D}"/>
              </a:ext>
            </a:extLst>
          </p:cNvPr>
          <p:cNvSpPr/>
          <p:nvPr/>
        </p:nvSpPr>
        <p:spPr>
          <a:xfrm>
            <a:off x="1446899" y="3588053"/>
            <a:ext cx="294197" cy="2941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F40D62E-F135-4B60-849E-3BCC6CC92A18}"/>
              </a:ext>
            </a:extLst>
          </p:cNvPr>
          <p:cNvSpPr txBox="1">
            <a:spLocks/>
          </p:cNvSpPr>
          <p:nvPr/>
        </p:nvSpPr>
        <p:spPr>
          <a:xfrm>
            <a:off x="2021019" y="4043071"/>
            <a:ext cx="867317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N-Grams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616603-D105-4FDF-A12C-87A833BB0D90}"/>
              </a:ext>
            </a:extLst>
          </p:cNvPr>
          <p:cNvCxnSpPr/>
          <p:nvPr/>
        </p:nvCxnSpPr>
        <p:spPr>
          <a:xfrm>
            <a:off x="1045498" y="4217697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8EBC5EC-BEC3-48BF-AB86-63B6EC6031FE}"/>
              </a:ext>
            </a:extLst>
          </p:cNvPr>
          <p:cNvSpPr/>
          <p:nvPr/>
        </p:nvSpPr>
        <p:spPr>
          <a:xfrm>
            <a:off x="1446899" y="4076246"/>
            <a:ext cx="294197" cy="29419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E7BF728-185C-4DC0-8DF1-081E4431B150}"/>
              </a:ext>
            </a:extLst>
          </p:cNvPr>
          <p:cNvSpPr txBox="1">
            <a:spLocks/>
          </p:cNvSpPr>
          <p:nvPr/>
        </p:nvSpPr>
        <p:spPr>
          <a:xfrm>
            <a:off x="2021019" y="4521099"/>
            <a:ext cx="8673172" cy="6647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A </a:t>
            </a:r>
            <a:r>
              <a:rPr lang="da-DK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Hidden Markov and Maximum Entropy Models</a:t>
            </a:r>
          </a:p>
          <a:p>
            <a:endParaRPr lang="en-US" sz="2400" b="1" dirty="0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E4CB22-1F0F-428B-8B05-BDE2ED3B2E47}"/>
              </a:ext>
            </a:extLst>
          </p:cNvPr>
          <p:cNvCxnSpPr/>
          <p:nvPr/>
        </p:nvCxnSpPr>
        <p:spPr>
          <a:xfrm>
            <a:off x="1045498" y="4690124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04498DA-FA6D-4697-B645-A1D4E77B98B5}"/>
              </a:ext>
            </a:extLst>
          </p:cNvPr>
          <p:cNvSpPr/>
          <p:nvPr/>
        </p:nvSpPr>
        <p:spPr>
          <a:xfrm>
            <a:off x="1446899" y="4548673"/>
            <a:ext cx="294197" cy="29419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A07A271-B719-46A5-AA33-1D8FDAB718E5}"/>
              </a:ext>
            </a:extLst>
          </p:cNvPr>
          <p:cNvSpPr txBox="1">
            <a:spLocks/>
          </p:cNvSpPr>
          <p:nvPr/>
        </p:nvSpPr>
        <p:spPr>
          <a:xfrm>
            <a:off x="2021019" y="5529872"/>
            <a:ext cx="867317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Advance topic and </a:t>
            </a:r>
            <a:r>
              <a:rPr lang="en-US" sz="2400" b="1" dirty="0" err="1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ChatGPT</a:t>
            </a:r>
            <a:endParaRPr lang="en-US" sz="2400" b="1" dirty="0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162B32-1FDE-4559-946D-91CAF5DB62A1}"/>
              </a:ext>
            </a:extLst>
          </p:cNvPr>
          <p:cNvCxnSpPr/>
          <p:nvPr/>
        </p:nvCxnSpPr>
        <p:spPr>
          <a:xfrm>
            <a:off x="1045498" y="5713809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2B515C1-38C8-4500-9B1B-B97A8BD9DCA1}"/>
              </a:ext>
            </a:extLst>
          </p:cNvPr>
          <p:cNvSpPr/>
          <p:nvPr/>
        </p:nvSpPr>
        <p:spPr>
          <a:xfrm>
            <a:off x="1446899" y="5572358"/>
            <a:ext cx="294197" cy="2941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B4EF8CA-FCFB-418C-B4B8-784A3AAED607}"/>
              </a:ext>
            </a:extLst>
          </p:cNvPr>
          <p:cNvSpPr txBox="1">
            <a:spLocks/>
          </p:cNvSpPr>
          <p:nvPr/>
        </p:nvSpPr>
        <p:spPr>
          <a:xfrm>
            <a:off x="2021019" y="5009294"/>
            <a:ext cx="9332781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and machine learning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9003CE-3B21-46B1-985D-6D3BD880E6A0}"/>
              </a:ext>
            </a:extLst>
          </p:cNvPr>
          <p:cNvCxnSpPr/>
          <p:nvPr/>
        </p:nvCxnSpPr>
        <p:spPr>
          <a:xfrm>
            <a:off x="1066247" y="5162551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7C96076-8BB9-4F0C-A962-554624804132}"/>
              </a:ext>
            </a:extLst>
          </p:cNvPr>
          <p:cNvSpPr/>
          <p:nvPr/>
        </p:nvSpPr>
        <p:spPr>
          <a:xfrm>
            <a:off x="1446899" y="5021100"/>
            <a:ext cx="294197" cy="2941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D6C14-9BF3-3EBE-A279-DAE3AAD9DEA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990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9" grpId="0" animBg="1"/>
      <p:bldP spid="20" grpId="0"/>
      <p:bldP spid="22" grpId="0" animBg="1"/>
      <p:bldP spid="23" grpId="0"/>
      <p:bldP spid="25" grpId="0" animBg="1"/>
      <p:bldP spid="26" grpId="0"/>
      <p:bldP spid="28" grpId="0" animBg="1"/>
      <p:bldP spid="29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2" y="-1"/>
            <a:ext cx="7484607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741894" y="3478078"/>
            <a:ext cx="66439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latin typeface="Segoe UI" pitchFamily="34" charset="0"/>
                <a:cs typeface="Segoe UI" pitchFamily="34" charset="0"/>
              </a:rPr>
              <a:t>What is NLP</a:t>
            </a:r>
            <a:endParaRPr lang="id-ID" sz="54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3" y="3603174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7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6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1E0A13-1865-CCE4-E8E6-88BD45B8000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8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-1" y="-1"/>
            <a:ext cx="6547103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0" y="3603171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4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3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304179" y="2476194"/>
            <a:ext cx="710256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(NLP)</a:t>
            </a:r>
            <a:endParaRPr lang="id-ID" sz="4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51869-BB3E-46DB-B00D-F7450FFB47CD}"/>
              </a:ext>
            </a:extLst>
          </p:cNvPr>
          <p:cNvSpPr txBox="1"/>
          <p:nvPr/>
        </p:nvSpPr>
        <p:spPr>
          <a:xfrm>
            <a:off x="4294038" y="3829434"/>
            <a:ext cx="2369578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Lecture 01 –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6674521" y="5725511"/>
            <a:ext cx="4859630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Dr. Jawad Shafi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51869-BB3E-46DB-B00D-F7450FFB47CD}"/>
              </a:ext>
            </a:extLst>
          </p:cNvPr>
          <p:cNvSpPr txBox="1"/>
          <p:nvPr/>
        </p:nvSpPr>
        <p:spPr>
          <a:xfrm>
            <a:off x="6886900" y="3829434"/>
            <a:ext cx="527768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 to NLP</a:t>
            </a:r>
            <a:endParaRPr lang="en-US" sz="30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4298801" y="5663956"/>
            <a:ext cx="224906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Instructor:</a:t>
            </a:r>
            <a:endParaRPr lang="en-US" sz="28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64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  <p:bldP spid="13" grpId="0"/>
      <p:bldP spid="20" grpId="0"/>
      <p:bldP spid="22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Introduction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265840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D1F13F-1F0F-4D3A-865D-E5AD3AF8B8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4" y="1049186"/>
            <a:ext cx="514350" cy="5251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8" name="Inhaltsplatzhalter 4"/>
          <p:cNvSpPr txBox="1">
            <a:spLocks/>
          </p:cNvSpPr>
          <p:nvPr/>
        </p:nvSpPr>
        <p:spPr>
          <a:xfrm>
            <a:off x="1459077" y="1122180"/>
            <a:ext cx="9357467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2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What is NLP?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033852" y="1760565"/>
            <a:ext cx="10096597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992600" y="2546618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Definition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57760" y="1900186"/>
            <a:ext cx="7916600" cy="1107996"/>
            <a:chOff x="2939392" y="1722762"/>
            <a:chExt cx="7916600" cy="11079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217110" y="1722762"/>
              <a:ext cx="763888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Natural Language Processing is a branch of artificial intelligence that studies the interaction between computers and humans using natural language. </a:t>
              </a: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939392" y="1828478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94312" y="3835024"/>
            <a:ext cx="997248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33852" y="4529112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Outcome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25985" y="4113635"/>
            <a:ext cx="7916139" cy="830954"/>
            <a:chOff x="2785805" y="3974848"/>
            <a:chExt cx="7916139" cy="830954"/>
          </a:xfrm>
        </p:grpSpPr>
        <p:sp>
          <p:nvSpPr>
            <p:cNvPr id="52" name="Rectangle 51"/>
            <p:cNvSpPr/>
            <p:nvPr/>
          </p:nvSpPr>
          <p:spPr>
            <a:xfrm>
              <a:off x="2998723" y="3974848"/>
              <a:ext cx="7703221" cy="830954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 that enables computers to make decisions to understand text</a:t>
              </a: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85805" y="4082320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F8BD5DD-9431-322B-F586-08818F795BD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5A7AA-D766-8F93-1964-34790976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86" y="4930106"/>
            <a:ext cx="596878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3" grpId="0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Objective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208587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00792" y="1692334"/>
            <a:ext cx="8359603" cy="301672"/>
            <a:chOff x="2741654" y="1457636"/>
            <a:chExt cx="8359603" cy="3016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110709" y="1457636"/>
              <a:ext cx="79905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41654" y="1571033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696042" y="4012586"/>
            <a:ext cx="8253986" cy="338512"/>
            <a:chOff x="2686178" y="3873799"/>
            <a:chExt cx="8023448" cy="338512"/>
          </a:xfrm>
        </p:grpSpPr>
        <p:sp>
          <p:nvSpPr>
            <p:cNvPr id="52" name="Rectangle 51"/>
            <p:cNvSpPr/>
            <p:nvPr/>
          </p:nvSpPr>
          <p:spPr>
            <a:xfrm>
              <a:off x="3006405" y="3873799"/>
              <a:ext cx="7703221" cy="338512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686178" y="3963019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68CB6-9ECB-134E-CB64-2072274B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1498056"/>
            <a:ext cx="8118811" cy="43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4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History of NLP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321806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00792" y="1692334"/>
            <a:ext cx="8359603" cy="301672"/>
            <a:chOff x="2741654" y="1457636"/>
            <a:chExt cx="8359603" cy="3016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110709" y="1457636"/>
              <a:ext cx="79905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41654" y="1571033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696042" y="4012586"/>
            <a:ext cx="8253986" cy="338512"/>
            <a:chOff x="2686178" y="3873799"/>
            <a:chExt cx="8023448" cy="338512"/>
          </a:xfrm>
        </p:grpSpPr>
        <p:sp>
          <p:nvSpPr>
            <p:cNvPr id="52" name="Rectangle 51"/>
            <p:cNvSpPr/>
            <p:nvPr/>
          </p:nvSpPr>
          <p:spPr>
            <a:xfrm>
              <a:off x="3006405" y="3873799"/>
              <a:ext cx="7703221" cy="338512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686178" y="3963019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32D90-095C-3038-1AD3-0FF4C5F1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7493"/>
            <a:ext cx="8526206" cy="48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History of NLP Conti.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6611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00792" y="1692334"/>
            <a:ext cx="8359603" cy="301672"/>
            <a:chOff x="2741654" y="1457636"/>
            <a:chExt cx="8359603" cy="3016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110709" y="1457636"/>
              <a:ext cx="79905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41654" y="1571033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96042" y="4012586"/>
            <a:ext cx="8253986" cy="338512"/>
            <a:chOff x="2686178" y="3873799"/>
            <a:chExt cx="8023448" cy="338512"/>
          </a:xfrm>
        </p:grpSpPr>
        <p:sp>
          <p:nvSpPr>
            <p:cNvPr id="52" name="Rectangle 51"/>
            <p:cNvSpPr/>
            <p:nvPr/>
          </p:nvSpPr>
          <p:spPr>
            <a:xfrm>
              <a:off x="3006405" y="3873799"/>
              <a:ext cx="7703221" cy="338512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686178" y="3963019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F07C1-F248-039B-E43F-9583D508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1440455"/>
            <a:ext cx="8447423" cy="43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NLP as a Disruptive Technology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6732793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00792" y="1692334"/>
            <a:ext cx="8359603" cy="301672"/>
            <a:chOff x="2741654" y="1457636"/>
            <a:chExt cx="8359603" cy="3016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110709" y="1457636"/>
              <a:ext cx="79905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41654" y="1571033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696042" y="4012586"/>
            <a:ext cx="8253986" cy="338512"/>
            <a:chOff x="2686178" y="3873799"/>
            <a:chExt cx="8023448" cy="338512"/>
          </a:xfrm>
        </p:grpSpPr>
        <p:sp>
          <p:nvSpPr>
            <p:cNvPr id="52" name="Rectangle 51"/>
            <p:cNvSpPr/>
            <p:nvPr/>
          </p:nvSpPr>
          <p:spPr>
            <a:xfrm>
              <a:off x="3006405" y="3873799"/>
              <a:ext cx="7703221" cy="338512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686178" y="3963019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E015B4-05A4-2217-04B2-8A2BDE19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76" y="1775800"/>
            <a:ext cx="7955552" cy="1547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CDBCA-D078-8BE1-BF4D-8D740C24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6" y="4101806"/>
            <a:ext cx="7887741" cy="122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7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D43341-F246-4CEF-8357-5165D452E4F8}"/>
              </a:ext>
            </a:extLst>
          </p:cNvPr>
          <p:cNvCxnSpPr>
            <a:cxnSpLocks/>
            <a:stCxn id="33" idx="4"/>
          </p:cNvCxnSpPr>
          <p:nvPr/>
        </p:nvCxnSpPr>
        <p:spPr>
          <a:xfrm flipH="1" flipV="1">
            <a:off x="4803816" y="3450758"/>
            <a:ext cx="1049812" cy="9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 of NLP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29021" y="986840"/>
            <a:ext cx="4385929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41F053BA-836D-4D3B-8A17-F6AF142B055C}"/>
              </a:ext>
            </a:extLst>
          </p:cNvPr>
          <p:cNvSpPr/>
          <p:nvPr/>
        </p:nvSpPr>
        <p:spPr>
          <a:xfrm>
            <a:off x="6195191" y="1121749"/>
            <a:ext cx="2744090" cy="8052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rgbClr val="141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5FC3460-5E97-4788-A3A2-F992F8E3B0AB}"/>
              </a:ext>
            </a:extLst>
          </p:cNvPr>
          <p:cNvSpPr>
            <a:spLocks/>
          </p:cNvSpPr>
          <p:nvPr/>
        </p:nvSpPr>
        <p:spPr bwMode="auto">
          <a:xfrm>
            <a:off x="5826607" y="1162694"/>
            <a:ext cx="737166" cy="72723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398" tIns="45699" rIns="91398" bIns="4569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0" name="Freeform: Shape 26">
            <a:extLst>
              <a:ext uri="{FF2B5EF4-FFF2-40B4-BE49-F238E27FC236}">
                <a16:creationId xmlns:a16="http://schemas.microsoft.com/office/drawing/2014/main" id="{7FFC9C3E-8A20-46B5-A5D8-747DCE1E849F}"/>
              </a:ext>
            </a:extLst>
          </p:cNvPr>
          <p:cNvSpPr/>
          <p:nvPr/>
        </p:nvSpPr>
        <p:spPr>
          <a:xfrm>
            <a:off x="6195193" y="2072193"/>
            <a:ext cx="2744091" cy="806668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DD0C8009-3D2E-437F-9F03-E5273B7ED351}"/>
              </a:ext>
            </a:extLst>
          </p:cNvPr>
          <p:cNvSpPr>
            <a:spLocks/>
          </p:cNvSpPr>
          <p:nvPr/>
        </p:nvSpPr>
        <p:spPr bwMode="auto">
          <a:xfrm>
            <a:off x="5811976" y="2110163"/>
            <a:ext cx="767736" cy="721080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398" tIns="45699" rIns="91398" bIns="4569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4" name="Freeform: Shape 29">
            <a:extLst>
              <a:ext uri="{FF2B5EF4-FFF2-40B4-BE49-F238E27FC236}">
                <a16:creationId xmlns:a16="http://schemas.microsoft.com/office/drawing/2014/main" id="{06B91AA2-8EA5-4000-ADE0-90BF98005813}"/>
              </a:ext>
            </a:extLst>
          </p:cNvPr>
          <p:cNvSpPr/>
          <p:nvPr/>
        </p:nvSpPr>
        <p:spPr>
          <a:xfrm>
            <a:off x="6233718" y="3032548"/>
            <a:ext cx="2712475" cy="799456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rgbClr val="494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86DB92-8D40-4E48-B82D-3B73F84A6B17}"/>
              </a:ext>
            </a:extLst>
          </p:cNvPr>
          <p:cNvSpPr/>
          <p:nvPr/>
        </p:nvSpPr>
        <p:spPr>
          <a:xfrm>
            <a:off x="2021403" y="2430271"/>
            <a:ext cx="2366198" cy="23661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ircle: Hollow 3">
            <a:extLst>
              <a:ext uri="{FF2B5EF4-FFF2-40B4-BE49-F238E27FC236}">
                <a16:creationId xmlns:a16="http://schemas.microsoft.com/office/drawing/2014/main" id="{53C8AA44-52F7-486C-937A-A8407A9ABE80}"/>
              </a:ext>
            </a:extLst>
          </p:cNvPr>
          <p:cNvSpPr/>
          <p:nvPr/>
        </p:nvSpPr>
        <p:spPr>
          <a:xfrm>
            <a:off x="1950283" y="2359151"/>
            <a:ext cx="2508438" cy="2508438"/>
          </a:xfrm>
          <a:prstGeom prst="donut">
            <a:avLst>
              <a:gd name="adj" fmla="val 6247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52400" dist="63500" dir="2700000" sx="91000" sy="91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703C675-2083-404A-A2C6-2CEE1DABA8C9}"/>
              </a:ext>
            </a:extLst>
          </p:cNvPr>
          <p:cNvSpPr/>
          <p:nvPr/>
        </p:nvSpPr>
        <p:spPr>
          <a:xfrm rot="5400000">
            <a:off x="1637973" y="2056538"/>
            <a:ext cx="3133058" cy="3133058"/>
          </a:xfrm>
          <a:prstGeom prst="blockArc">
            <a:avLst>
              <a:gd name="adj1" fmla="val 10800000"/>
              <a:gd name="adj2" fmla="val 102723"/>
              <a:gd name="adj3" fmla="val 49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813F1F1-9FC3-4B24-84C8-29AA8F8A839E}"/>
              </a:ext>
            </a:extLst>
          </p:cNvPr>
          <p:cNvSpPr/>
          <p:nvPr/>
        </p:nvSpPr>
        <p:spPr>
          <a:xfrm>
            <a:off x="1277216" y="1647951"/>
            <a:ext cx="3930838" cy="3930838"/>
          </a:xfrm>
          <a:prstGeom prst="arc">
            <a:avLst>
              <a:gd name="adj1" fmla="val 16200000"/>
              <a:gd name="adj2" fmla="val 5493388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B945BF-9CB4-4E2E-95B8-DEAA187921C0}"/>
              </a:ext>
            </a:extLst>
          </p:cNvPr>
          <p:cNvSpPr txBox="1"/>
          <p:nvPr/>
        </p:nvSpPr>
        <p:spPr>
          <a:xfrm>
            <a:off x="6648134" y="1278151"/>
            <a:ext cx="2332271" cy="492400"/>
          </a:xfrm>
          <a:prstGeom prst="rect">
            <a:avLst/>
          </a:prstGeom>
          <a:noFill/>
        </p:spPr>
        <p:txBody>
          <a:bodyPr wrap="square" lIns="0" tIns="45699" rIns="0" bIns="45699" rtlCol="0" anchor="ctr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Input</a:t>
            </a:r>
            <a:endParaRPr lang="en-US" sz="2600" kern="0" dirty="0">
              <a:solidFill>
                <a:schemeClr val="bg1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0" name="Circle: Hollow 40">
            <a:extLst>
              <a:ext uri="{FF2B5EF4-FFF2-40B4-BE49-F238E27FC236}">
                <a16:creationId xmlns:a16="http://schemas.microsoft.com/office/drawing/2014/main" id="{F46C2D29-B131-4E32-B806-426FA7DE05F6}"/>
              </a:ext>
            </a:extLst>
          </p:cNvPr>
          <p:cNvSpPr/>
          <p:nvPr/>
        </p:nvSpPr>
        <p:spPr>
          <a:xfrm>
            <a:off x="3412970" y="2007447"/>
            <a:ext cx="274186" cy="274186"/>
          </a:xfrm>
          <a:prstGeom prst="donut">
            <a:avLst>
              <a:gd name="adj" fmla="val 31204"/>
            </a:avLst>
          </a:prstGeom>
          <a:solidFill>
            <a:schemeClr val="tx2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ircle: Hollow 41">
            <a:extLst>
              <a:ext uri="{FF2B5EF4-FFF2-40B4-BE49-F238E27FC236}">
                <a16:creationId xmlns:a16="http://schemas.microsoft.com/office/drawing/2014/main" id="{61ADDAF3-DFF5-457E-903A-B479DC2D6D26}"/>
              </a:ext>
            </a:extLst>
          </p:cNvPr>
          <p:cNvSpPr/>
          <p:nvPr/>
        </p:nvSpPr>
        <p:spPr>
          <a:xfrm>
            <a:off x="3524045" y="4928564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5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ircle: Hollow 43">
            <a:extLst>
              <a:ext uri="{FF2B5EF4-FFF2-40B4-BE49-F238E27FC236}">
                <a16:creationId xmlns:a16="http://schemas.microsoft.com/office/drawing/2014/main" id="{F3E6815C-896A-4C5D-A4FC-9FA06005C18A}"/>
              </a:ext>
            </a:extLst>
          </p:cNvPr>
          <p:cNvSpPr/>
          <p:nvPr/>
        </p:nvSpPr>
        <p:spPr>
          <a:xfrm>
            <a:off x="4529630" y="3323190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2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0B059-C1E8-42C6-A793-D45F5DF4E37A}"/>
              </a:ext>
            </a:extLst>
          </p:cNvPr>
          <p:cNvSpPr txBox="1"/>
          <p:nvPr/>
        </p:nvSpPr>
        <p:spPr>
          <a:xfrm>
            <a:off x="6702948" y="2029271"/>
            <a:ext cx="2113099" cy="892510"/>
          </a:xfrm>
          <a:prstGeom prst="rect">
            <a:avLst/>
          </a:prstGeom>
          <a:noFill/>
        </p:spPr>
        <p:txBody>
          <a:bodyPr wrap="square" lIns="0" tIns="45699" rIns="0" bIns="45699" rtlCol="0" anchor="ctr">
            <a:spAutoFit/>
          </a:bodyPr>
          <a:lstStyle/>
          <a:p>
            <a:pPr lvl="0"/>
            <a:r>
              <a:rPr lang="en-US" sz="26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Speech Recognition</a:t>
            </a:r>
            <a:endParaRPr lang="en-US" sz="2600" dirty="0">
              <a:solidFill>
                <a:schemeClr val="bg1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AE565F-14A0-452D-8C82-42005DDE5EFA}"/>
              </a:ext>
            </a:extLst>
          </p:cNvPr>
          <p:cNvSpPr txBox="1"/>
          <p:nvPr/>
        </p:nvSpPr>
        <p:spPr>
          <a:xfrm>
            <a:off x="6483776" y="2974360"/>
            <a:ext cx="2332271" cy="892510"/>
          </a:xfrm>
          <a:prstGeom prst="rect">
            <a:avLst/>
          </a:prstGeom>
          <a:noFill/>
        </p:spPr>
        <p:txBody>
          <a:bodyPr wrap="square" lIns="0" tIns="45699" rIns="0" bIns="45699" rtlCol="0" anchor="ctr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         NL Understanding</a:t>
            </a:r>
            <a:endParaRPr lang="en-US" sz="2600" kern="0" dirty="0">
              <a:solidFill>
                <a:schemeClr val="bg1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D6F1C-FAC6-4593-98EE-10A112568844}"/>
              </a:ext>
            </a:extLst>
          </p:cNvPr>
          <p:cNvSpPr txBox="1"/>
          <p:nvPr/>
        </p:nvSpPr>
        <p:spPr>
          <a:xfrm>
            <a:off x="2091766" y="3286594"/>
            <a:ext cx="2210313" cy="523178"/>
          </a:xfrm>
          <a:prstGeom prst="rect">
            <a:avLst/>
          </a:prstGeom>
          <a:noFill/>
        </p:spPr>
        <p:txBody>
          <a:bodyPr wrap="square" lIns="0" tIns="45699" rIns="0" bIns="45699" rtlCol="0" anchor="ctr">
            <a:spAutoFit/>
          </a:bodyPr>
          <a:lstStyle/>
          <a:p>
            <a:pPr algn="ctr">
              <a:defRPr/>
            </a:pPr>
            <a:r>
              <a:rPr lang="en-US" sz="2800" b="1" kern="0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Components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11EC64-98DE-42D2-A1F7-3C872709AF15}"/>
              </a:ext>
            </a:extLst>
          </p:cNvPr>
          <p:cNvGrpSpPr/>
          <p:nvPr/>
        </p:nvGrpSpPr>
        <p:grpSpPr>
          <a:xfrm>
            <a:off x="3615171" y="1511210"/>
            <a:ext cx="2224753" cy="497765"/>
            <a:chOff x="2159845" y="1576134"/>
            <a:chExt cx="2003017" cy="43283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85E72C-115F-4542-90F6-81F8AB3A1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854" y="1576134"/>
              <a:ext cx="1647008" cy="3105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BD53E0-A1A8-40BA-A68C-BE867F9AE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845" y="1599355"/>
              <a:ext cx="345526" cy="40961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7EC4B8-37A8-4F10-B74E-9744EDA84908}"/>
              </a:ext>
            </a:extLst>
          </p:cNvPr>
          <p:cNvGrpSpPr/>
          <p:nvPr/>
        </p:nvGrpSpPr>
        <p:grpSpPr>
          <a:xfrm>
            <a:off x="3642148" y="5178893"/>
            <a:ext cx="2227901" cy="294799"/>
            <a:chOff x="2274179" y="5172119"/>
            <a:chExt cx="1970753" cy="17826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E7D551-CDBC-4D50-9F0F-8366B126C6B1}"/>
                </a:ext>
              </a:extLst>
            </p:cNvPr>
            <p:cNvCxnSpPr/>
            <p:nvPr/>
          </p:nvCxnSpPr>
          <p:spPr>
            <a:xfrm flipH="1" flipV="1">
              <a:off x="2609417" y="5350384"/>
              <a:ext cx="163551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3BD7A5-A466-418B-AFE2-03734D8696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4179" y="5172119"/>
              <a:ext cx="341690" cy="17826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9">
            <a:extLst>
              <a:ext uri="{FF2B5EF4-FFF2-40B4-BE49-F238E27FC236}">
                <a16:creationId xmlns:a16="http://schemas.microsoft.com/office/drawing/2014/main" id="{86BF7799-1268-4851-B243-130EF68DCCF3}"/>
              </a:ext>
            </a:extLst>
          </p:cNvPr>
          <p:cNvSpPr>
            <a:spLocks/>
          </p:cNvSpPr>
          <p:nvPr/>
        </p:nvSpPr>
        <p:spPr bwMode="auto">
          <a:xfrm>
            <a:off x="5839921" y="3057394"/>
            <a:ext cx="817276" cy="744826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398" tIns="45699" rIns="91398" bIns="4569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41F053BA-836D-4D3B-8A17-F6AF142B055C}"/>
              </a:ext>
            </a:extLst>
          </p:cNvPr>
          <p:cNvSpPr/>
          <p:nvPr/>
        </p:nvSpPr>
        <p:spPr>
          <a:xfrm>
            <a:off x="6246581" y="4021387"/>
            <a:ext cx="2701920" cy="805205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/>
          </a:p>
        </p:txBody>
      </p:sp>
      <p:sp>
        <p:nvSpPr>
          <p:cNvPr id="35" name="Freeform: Shape 26">
            <a:extLst>
              <a:ext uri="{FF2B5EF4-FFF2-40B4-BE49-F238E27FC236}">
                <a16:creationId xmlns:a16="http://schemas.microsoft.com/office/drawing/2014/main" id="{7FFC9C3E-8A20-46B5-A5D8-747DCE1E849F}"/>
              </a:ext>
            </a:extLst>
          </p:cNvPr>
          <p:cNvSpPr/>
          <p:nvPr/>
        </p:nvSpPr>
        <p:spPr>
          <a:xfrm>
            <a:off x="6263425" y="5070680"/>
            <a:ext cx="2688097" cy="806668"/>
          </a:xfrm>
          <a:custGeom>
            <a:avLst/>
            <a:gdLst>
              <a:gd name="connsiteX0" fmla="*/ 4559862 w 5113164"/>
              <a:gd name="connsiteY0" fmla="*/ 0 h 1103375"/>
              <a:gd name="connsiteX1" fmla="*/ 4593005 w 5113164"/>
              <a:gd name="connsiteY1" fmla="*/ 13421 h 1103375"/>
              <a:gd name="connsiteX2" fmla="*/ 5099127 w 5113164"/>
              <a:gd name="connsiteY2" fmla="*/ 518332 h 1103375"/>
              <a:gd name="connsiteX3" fmla="*/ 5099127 w 5113164"/>
              <a:gd name="connsiteY3" fmla="*/ 584460 h 1103375"/>
              <a:gd name="connsiteX4" fmla="*/ 4593005 w 5113164"/>
              <a:gd name="connsiteY4" fmla="*/ 1089372 h 1103375"/>
              <a:gd name="connsiteX5" fmla="*/ 4559862 w 5113164"/>
              <a:gd name="connsiteY5" fmla="*/ 1103375 h 1103375"/>
              <a:gd name="connsiteX6" fmla="*/ 4556896 w 5113164"/>
              <a:gd name="connsiteY6" fmla="*/ 1102122 h 1103375"/>
              <a:gd name="connsiteX7" fmla="*/ 0 w 5113164"/>
              <a:gd name="connsiteY7" fmla="*/ 1102122 h 1103375"/>
              <a:gd name="connsiteX8" fmla="*/ 0 w 5113164"/>
              <a:gd name="connsiteY8" fmla="*/ 1449 h 1103375"/>
              <a:gd name="connsiteX9" fmla="*/ 4556284 w 5113164"/>
              <a:gd name="connsiteY9" fmla="*/ 1449 h 11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3164" h="1103375">
                <a:moveTo>
                  <a:pt x="4559862" y="0"/>
                </a:moveTo>
                <a:cubicBezTo>
                  <a:pt x="4571949" y="0"/>
                  <a:pt x="4584037" y="4474"/>
                  <a:pt x="4593005" y="13421"/>
                </a:cubicBezTo>
                <a:lnTo>
                  <a:pt x="5099127" y="518332"/>
                </a:lnTo>
                <a:cubicBezTo>
                  <a:pt x="5117843" y="537003"/>
                  <a:pt x="5117843" y="566567"/>
                  <a:pt x="5099127" y="584460"/>
                </a:cubicBezTo>
                <a:cubicBezTo>
                  <a:pt x="4593005" y="1089372"/>
                  <a:pt x="4593005" y="1089372"/>
                  <a:pt x="4593005" y="1089372"/>
                </a:cubicBezTo>
                <a:cubicBezTo>
                  <a:pt x="4584037" y="1098707"/>
                  <a:pt x="4571949" y="1103375"/>
                  <a:pt x="4559862" y="1103375"/>
                </a:cubicBezTo>
                <a:lnTo>
                  <a:pt x="4556896" y="1102122"/>
                </a:lnTo>
                <a:lnTo>
                  <a:pt x="0" y="1102122"/>
                </a:lnTo>
                <a:lnTo>
                  <a:pt x="0" y="1449"/>
                </a:lnTo>
                <a:lnTo>
                  <a:pt x="4556284" y="14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B5FC3460-5E97-4788-A3A2-F992F8E3B0AB}"/>
              </a:ext>
            </a:extLst>
          </p:cNvPr>
          <p:cNvSpPr>
            <a:spLocks/>
          </p:cNvSpPr>
          <p:nvPr/>
        </p:nvSpPr>
        <p:spPr bwMode="auto">
          <a:xfrm>
            <a:off x="5877997" y="4060369"/>
            <a:ext cx="737166" cy="727232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398" tIns="45699" rIns="91398" bIns="4569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DD0C8009-3D2E-437F-9F03-E5273B7ED351}"/>
              </a:ext>
            </a:extLst>
          </p:cNvPr>
          <p:cNvSpPr>
            <a:spLocks/>
          </p:cNvSpPr>
          <p:nvPr/>
        </p:nvSpPr>
        <p:spPr bwMode="auto">
          <a:xfrm>
            <a:off x="5862712" y="5079141"/>
            <a:ext cx="767736" cy="789751"/>
          </a:xfrm>
          <a:custGeom>
            <a:avLst/>
            <a:gdLst>
              <a:gd name="T0" fmla="*/ 1407 w 1431"/>
              <a:gd name="T1" fmla="*/ 672 h 1430"/>
              <a:gd name="T2" fmla="*/ 1407 w 1431"/>
              <a:gd name="T3" fmla="*/ 757 h 1430"/>
              <a:gd name="T4" fmla="*/ 758 w 1431"/>
              <a:gd name="T5" fmla="*/ 1406 h 1430"/>
              <a:gd name="T6" fmla="*/ 673 w 1431"/>
              <a:gd name="T7" fmla="*/ 1406 h 1430"/>
              <a:gd name="T8" fmla="*/ 24 w 1431"/>
              <a:gd name="T9" fmla="*/ 757 h 1430"/>
              <a:gd name="T10" fmla="*/ 24 w 1431"/>
              <a:gd name="T11" fmla="*/ 672 h 1430"/>
              <a:gd name="T12" fmla="*/ 673 w 1431"/>
              <a:gd name="T13" fmla="*/ 23 h 1430"/>
              <a:gd name="T14" fmla="*/ 758 w 1431"/>
              <a:gd name="T15" fmla="*/ 23 h 1430"/>
              <a:gd name="T16" fmla="*/ 1407 w 1431"/>
              <a:gd name="T17" fmla="*/ 672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1" h="1430">
                <a:moveTo>
                  <a:pt x="1407" y="672"/>
                </a:moveTo>
                <a:cubicBezTo>
                  <a:pt x="1431" y="696"/>
                  <a:pt x="1431" y="734"/>
                  <a:pt x="1407" y="757"/>
                </a:cubicBezTo>
                <a:cubicBezTo>
                  <a:pt x="758" y="1406"/>
                  <a:pt x="758" y="1406"/>
                  <a:pt x="758" y="1406"/>
                </a:cubicBezTo>
                <a:cubicBezTo>
                  <a:pt x="735" y="1430"/>
                  <a:pt x="696" y="1430"/>
                  <a:pt x="673" y="1406"/>
                </a:cubicBezTo>
                <a:cubicBezTo>
                  <a:pt x="24" y="757"/>
                  <a:pt x="24" y="757"/>
                  <a:pt x="24" y="757"/>
                </a:cubicBezTo>
                <a:cubicBezTo>
                  <a:pt x="0" y="734"/>
                  <a:pt x="0" y="696"/>
                  <a:pt x="24" y="672"/>
                </a:cubicBezTo>
                <a:cubicBezTo>
                  <a:pt x="673" y="23"/>
                  <a:pt x="673" y="23"/>
                  <a:pt x="673" y="23"/>
                </a:cubicBezTo>
                <a:cubicBezTo>
                  <a:pt x="696" y="0"/>
                  <a:pt x="735" y="0"/>
                  <a:pt x="758" y="23"/>
                </a:cubicBezTo>
                <a:lnTo>
                  <a:pt x="1407" y="6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114300" dir="9600000" sx="93000" sy="93000" algn="tr" rotWithShape="0">
              <a:prstClr val="black">
                <a:alpha val="44000"/>
              </a:prstClr>
            </a:outerShdw>
          </a:effectLst>
        </p:spPr>
        <p:txBody>
          <a:bodyPr vert="horz" wrap="square" lIns="91398" tIns="45699" rIns="91398" bIns="45699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AE565F-14A0-452D-8C82-42005DDE5EFA}"/>
              </a:ext>
            </a:extLst>
          </p:cNvPr>
          <p:cNvSpPr txBox="1"/>
          <p:nvPr/>
        </p:nvSpPr>
        <p:spPr>
          <a:xfrm>
            <a:off x="6480462" y="3980753"/>
            <a:ext cx="2173548" cy="892510"/>
          </a:xfrm>
          <a:prstGeom prst="rect">
            <a:avLst/>
          </a:prstGeom>
          <a:noFill/>
        </p:spPr>
        <p:txBody>
          <a:bodyPr wrap="square" lIns="0" tIns="45699" rIns="0" bIns="45699" rtlCol="0" anchor="ctr">
            <a:spAutoFit/>
          </a:bodyPr>
          <a:lstStyle/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 Generation</a:t>
            </a:r>
            <a:endParaRPr lang="en-US" sz="2600" kern="0" dirty="0">
              <a:solidFill>
                <a:schemeClr val="bg1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E565F-14A0-452D-8C82-42005DDE5EFA}"/>
              </a:ext>
            </a:extLst>
          </p:cNvPr>
          <p:cNvSpPr txBox="1"/>
          <p:nvPr/>
        </p:nvSpPr>
        <p:spPr>
          <a:xfrm>
            <a:off x="6874917" y="5221527"/>
            <a:ext cx="2064364" cy="492443"/>
          </a:xfrm>
          <a:prstGeom prst="rect">
            <a:avLst/>
          </a:prstGeom>
          <a:noFill/>
        </p:spPr>
        <p:txBody>
          <a:bodyPr wrap="square" lIns="0" tIns="45699" rIns="0" bIns="45699" rtlCol="0" anchor="ctr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Output</a:t>
            </a:r>
            <a:endParaRPr lang="en-US" sz="2600" kern="0" dirty="0">
              <a:solidFill>
                <a:schemeClr val="bg1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0" name="Circle: Hollow 41">
            <a:extLst>
              <a:ext uri="{FF2B5EF4-FFF2-40B4-BE49-F238E27FC236}">
                <a16:creationId xmlns:a16="http://schemas.microsoft.com/office/drawing/2014/main" id="{61ADDAF3-DFF5-457E-903A-B479DC2D6D26}"/>
              </a:ext>
            </a:extLst>
          </p:cNvPr>
          <p:cNvSpPr/>
          <p:nvPr/>
        </p:nvSpPr>
        <p:spPr>
          <a:xfrm>
            <a:off x="4132477" y="2475526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accent3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Circle: Hollow 41">
            <a:extLst>
              <a:ext uri="{FF2B5EF4-FFF2-40B4-BE49-F238E27FC236}">
                <a16:creationId xmlns:a16="http://schemas.microsoft.com/office/drawing/2014/main" id="{61ADDAF3-DFF5-457E-903A-B479DC2D6D26}"/>
              </a:ext>
            </a:extLst>
          </p:cNvPr>
          <p:cNvSpPr/>
          <p:nvPr/>
        </p:nvSpPr>
        <p:spPr>
          <a:xfrm>
            <a:off x="4218056" y="4447462"/>
            <a:ext cx="274186" cy="274186"/>
          </a:xfrm>
          <a:prstGeom prst="donut">
            <a:avLst>
              <a:gd name="adj" fmla="val 31204"/>
            </a:avLst>
          </a:prstGeom>
          <a:solidFill>
            <a:schemeClr val="accent5"/>
          </a:solidFill>
          <a:ln>
            <a:noFill/>
          </a:ln>
          <a:effectLst>
            <a:outerShdw blurRad="25400" dist="38100" dir="120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11EC64-98DE-42D2-A1F7-3C872709AF15}"/>
              </a:ext>
            </a:extLst>
          </p:cNvPr>
          <p:cNvGrpSpPr/>
          <p:nvPr/>
        </p:nvGrpSpPr>
        <p:grpSpPr>
          <a:xfrm>
            <a:off x="4422726" y="2468002"/>
            <a:ext cx="1389250" cy="163971"/>
            <a:chOff x="2159845" y="1576134"/>
            <a:chExt cx="2003017" cy="43283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85E72C-115F-4542-90F6-81F8AB3A1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854" y="1576134"/>
              <a:ext cx="1647008" cy="3105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5BD53E0-A1A8-40BA-A68C-BE867F9AE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845" y="1599355"/>
              <a:ext cx="345526" cy="40961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11EC64-98DE-42D2-A1F7-3C872709AF15}"/>
              </a:ext>
            </a:extLst>
          </p:cNvPr>
          <p:cNvGrpSpPr/>
          <p:nvPr/>
        </p:nvGrpSpPr>
        <p:grpSpPr>
          <a:xfrm>
            <a:off x="4477753" y="4408477"/>
            <a:ext cx="1400244" cy="185585"/>
            <a:chOff x="2159845" y="1576134"/>
            <a:chExt cx="2003017" cy="43283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85E72C-115F-4542-90F6-81F8AB3A1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854" y="1576134"/>
              <a:ext cx="1647008" cy="3105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BD53E0-A1A8-40BA-A68C-BE867F9AE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845" y="1599355"/>
              <a:ext cx="345526" cy="40961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79A9A74-FA64-4C03-B834-3E13CF65326F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669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3" grpId="0" animBg="1"/>
      <p:bldP spid="24" grpId="0"/>
      <p:bldP spid="25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Components Conti.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161043" cy="1595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D1F13F-1F0F-4D3A-865D-E5AD3AF8B8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4" y="1049186"/>
            <a:ext cx="514350" cy="5251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8" name="Inhaltsplatzhalter 4"/>
          <p:cNvSpPr txBox="1">
            <a:spLocks/>
          </p:cNvSpPr>
          <p:nvPr/>
        </p:nvSpPr>
        <p:spPr>
          <a:xfrm>
            <a:off x="1459077" y="1122180"/>
            <a:ext cx="9357467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2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Components are as follows are: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97503" y="2251586"/>
            <a:ext cx="18254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Wholly Derived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94312" y="2016206"/>
            <a:ext cx="9972486" cy="3831860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992600" y="3636375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53" name="Shape 5391">
            <a:extLst>
              <a:ext uri="{FF2B5EF4-FFF2-40B4-BE49-F238E27FC236}">
                <a16:creationId xmlns:a16="http://schemas.microsoft.com/office/drawing/2014/main" id="{167CE661-21A8-4C20-AAE2-DDED29016B55}"/>
              </a:ext>
            </a:extLst>
          </p:cNvPr>
          <p:cNvSpPr/>
          <p:nvPr/>
        </p:nvSpPr>
        <p:spPr>
          <a:xfrm rot="10800000">
            <a:off x="3186038" y="295903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9" name="Shape 5391">
            <a:extLst>
              <a:ext uri="{FF2B5EF4-FFF2-40B4-BE49-F238E27FC236}">
                <a16:creationId xmlns:a16="http://schemas.microsoft.com/office/drawing/2014/main" id="{138F3044-86A1-4B2C-BC89-09FC7A4F94B5}"/>
              </a:ext>
            </a:extLst>
          </p:cNvPr>
          <p:cNvSpPr/>
          <p:nvPr/>
        </p:nvSpPr>
        <p:spPr>
          <a:xfrm rot="10800000">
            <a:off x="3163859" y="3334862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0" name="Shape 5391">
            <a:extLst>
              <a:ext uri="{FF2B5EF4-FFF2-40B4-BE49-F238E27FC236}">
                <a16:creationId xmlns:a16="http://schemas.microsoft.com/office/drawing/2014/main" id="{AF9B0096-D6F5-42F8-8E05-DB313C407734}"/>
              </a:ext>
            </a:extLst>
          </p:cNvPr>
          <p:cNvSpPr/>
          <p:nvPr/>
        </p:nvSpPr>
        <p:spPr>
          <a:xfrm rot="10800000">
            <a:off x="3134929" y="3740915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1" name="Shape 5391">
            <a:extLst>
              <a:ext uri="{FF2B5EF4-FFF2-40B4-BE49-F238E27FC236}">
                <a16:creationId xmlns:a16="http://schemas.microsoft.com/office/drawing/2014/main" id="{A2777AF7-3CE8-4F40-8A88-DE0392D49550}"/>
              </a:ext>
            </a:extLst>
          </p:cNvPr>
          <p:cNvSpPr/>
          <p:nvPr/>
        </p:nvSpPr>
        <p:spPr>
          <a:xfrm rot="10800000">
            <a:off x="3119452" y="4104781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BFDB9-AB5D-8167-79D4-ACC93F908037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5F732-C9B0-3933-4D62-A33A232CD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35" y="2047053"/>
            <a:ext cx="7892915" cy="37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9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3" grpId="0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NLP Working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2946605" cy="1595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97503" y="2251586"/>
            <a:ext cx="18254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Wholly Derived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94312" y="1216479"/>
            <a:ext cx="9972486" cy="4631587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942629" y="3205488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53" name="Shape 5391">
            <a:extLst>
              <a:ext uri="{FF2B5EF4-FFF2-40B4-BE49-F238E27FC236}">
                <a16:creationId xmlns:a16="http://schemas.microsoft.com/office/drawing/2014/main" id="{167CE661-21A8-4C20-AAE2-DDED29016B55}"/>
              </a:ext>
            </a:extLst>
          </p:cNvPr>
          <p:cNvSpPr/>
          <p:nvPr/>
        </p:nvSpPr>
        <p:spPr>
          <a:xfrm rot="10800000">
            <a:off x="3333232" y="1535591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0" name="Shape 5391">
            <a:extLst>
              <a:ext uri="{FF2B5EF4-FFF2-40B4-BE49-F238E27FC236}">
                <a16:creationId xmlns:a16="http://schemas.microsoft.com/office/drawing/2014/main" id="{AF9B0096-D6F5-42F8-8E05-DB313C407734}"/>
              </a:ext>
            </a:extLst>
          </p:cNvPr>
          <p:cNvSpPr/>
          <p:nvPr/>
        </p:nvSpPr>
        <p:spPr>
          <a:xfrm rot="10800000">
            <a:off x="3296650" y="295227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1" name="Shape 5391">
            <a:extLst>
              <a:ext uri="{FF2B5EF4-FFF2-40B4-BE49-F238E27FC236}">
                <a16:creationId xmlns:a16="http://schemas.microsoft.com/office/drawing/2014/main" id="{A2777AF7-3CE8-4F40-8A88-DE0392D49550}"/>
              </a:ext>
            </a:extLst>
          </p:cNvPr>
          <p:cNvSpPr/>
          <p:nvPr/>
        </p:nvSpPr>
        <p:spPr>
          <a:xfrm rot="10800000">
            <a:off x="3317502" y="3657203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0" name="Shape 5391">
            <a:extLst>
              <a:ext uri="{FF2B5EF4-FFF2-40B4-BE49-F238E27FC236}">
                <a16:creationId xmlns:a16="http://schemas.microsoft.com/office/drawing/2014/main" id="{95ADDA81-77BC-4B88-93B8-DBBE2C52850E}"/>
              </a:ext>
            </a:extLst>
          </p:cNvPr>
          <p:cNvSpPr/>
          <p:nvPr/>
        </p:nvSpPr>
        <p:spPr>
          <a:xfrm rot="10800000">
            <a:off x="3333232" y="2198843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1" name="Shape 5391">
            <a:extLst>
              <a:ext uri="{FF2B5EF4-FFF2-40B4-BE49-F238E27FC236}">
                <a16:creationId xmlns:a16="http://schemas.microsoft.com/office/drawing/2014/main" id="{13FF4276-54B5-40E9-9B46-16DE6DEBB9A6}"/>
              </a:ext>
            </a:extLst>
          </p:cNvPr>
          <p:cNvSpPr/>
          <p:nvPr/>
        </p:nvSpPr>
        <p:spPr>
          <a:xfrm rot="10800000">
            <a:off x="3315309" y="5100359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2" name="Shape 5391">
            <a:extLst>
              <a:ext uri="{FF2B5EF4-FFF2-40B4-BE49-F238E27FC236}">
                <a16:creationId xmlns:a16="http://schemas.microsoft.com/office/drawing/2014/main" id="{3C994379-4ED0-46A6-BF13-535D4B9E553D}"/>
              </a:ext>
            </a:extLst>
          </p:cNvPr>
          <p:cNvSpPr/>
          <p:nvPr/>
        </p:nvSpPr>
        <p:spPr>
          <a:xfrm rot="10800000">
            <a:off x="3296649" y="5498301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43D75-67B3-FE2C-6EF5-A834777A76F1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3ACF5-3CEF-2F34-781A-76ADEB87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01" y="1233781"/>
            <a:ext cx="8225932" cy="45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85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NLP Working Conti.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332493" cy="1595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97503" y="2251586"/>
            <a:ext cx="18254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Wholly Derived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94312" y="1216479"/>
            <a:ext cx="9972486" cy="4631587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942629" y="3205488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30" name="Shape 5391">
            <a:extLst>
              <a:ext uri="{FF2B5EF4-FFF2-40B4-BE49-F238E27FC236}">
                <a16:creationId xmlns:a16="http://schemas.microsoft.com/office/drawing/2014/main" id="{AF9B0096-D6F5-42F8-8E05-DB313C407734}"/>
              </a:ext>
            </a:extLst>
          </p:cNvPr>
          <p:cNvSpPr/>
          <p:nvPr/>
        </p:nvSpPr>
        <p:spPr>
          <a:xfrm rot="10800000">
            <a:off x="3296650" y="295227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1" name="Shape 5391">
            <a:extLst>
              <a:ext uri="{FF2B5EF4-FFF2-40B4-BE49-F238E27FC236}">
                <a16:creationId xmlns:a16="http://schemas.microsoft.com/office/drawing/2014/main" id="{A2777AF7-3CE8-4F40-8A88-DE0392D49550}"/>
              </a:ext>
            </a:extLst>
          </p:cNvPr>
          <p:cNvSpPr/>
          <p:nvPr/>
        </p:nvSpPr>
        <p:spPr>
          <a:xfrm rot="10800000">
            <a:off x="3317502" y="3657203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43D75-67B3-FE2C-6EF5-A834777A76F1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80C98-3D98-23FD-0552-CF22DD65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09" y="2251586"/>
            <a:ext cx="8218823" cy="27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72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Evolution of NLP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36324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592770" y="2143941"/>
            <a:ext cx="18254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  <a:endParaRPr lang="en-US" sz="2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374911" y="4290081"/>
            <a:ext cx="22611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Survey Methodology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FEBDE-0235-8228-C533-F584881469D6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3B580-329D-4DD7-EE8C-C2DE2B1C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2" y="1440456"/>
            <a:ext cx="10455866" cy="43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33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BCA18C4-3046-49DB-8C23-D2F82FB9C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03" t="24663" b="1212"/>
          <a:stretch/>
        </p:blipFill>
        <p:spPr>
          <a:xfrm>
            <a:off x="954583" y="1497750"/>
            <a:ext cx="3440357" cy="4527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4942" y="1497750"/>
            <a:ext cx="7797061" cy="923330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/>
            <a:r>
              <a:rPr lang="ar-AE" sz="54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اللَّهُمَّ خِرْ لِيْ وَاخْتَرْ لِي</a:t>
            </a:r>
            <a:endParaRPr lang="en-US" sz="54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70485" y="2464647"/>
            <a:ext cx="7746699" cy="1323439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40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سُبْحَانَكَ لَا عِلْمَ لَنَا إِلَّا مَا عَلَّمْتَنَا ۖ</a:t>
            </a:r>
            <a:endParaRPr lang="en-US" sz="40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إِنَّكَ أَنْتَ الْعَلِيمُ الْحَكِيمُ</a:t>
            </a:r>
            <a:endParaRPr lang="en-US" sz="40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20119" y="3782695"/>
            <a:ext cx="7797062" cy="2554545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رَبِّ اشْرَحْ لِي صَدْرِي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وَيَسِّرْ لِي اَمْرِي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وَاحْلُلْ عُقْدَةً مِنْ لِسَانِي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يَفْقَهُوا قَوْلِي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595989" y="2406332"/>
            <a:ext cx="539496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95989" y="3821117"/>
            <a:ext cx="539496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Take Help from Allah Before Starting Any Task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2" y="986840"/>
            <a:ext cx="100742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83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Evolution Conti.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332493" cy="1595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97503" y="2251586"/>
            <a:ext cx="18254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Wholly Derived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94312" y="1216479"/>
            <a:ext cx="9972486" cy="4631587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Shape 5391">
            <a:extLst>
              <a:ext uri="{FF2B5EF4-FFF2-40B4-BE49-F238E27FC236}">
                <a16:creationId xmlns:a16="http://schemas.microsoft.com/office/drawing/2014/main" id="{AF9B0096-D6F5-42F8-8E05-DB313C407734}"/>
              </a:ext>
            </a:extLst>
          </p:cNvPr>
          <p:cNvSpPr/>
          <p:nvPr/>
        </p:nvSpPr>
        <p:spPr>
          <a:xfrm rot="10800000">
            <a:off x="3296650" y="295227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1" name="Shape 5391">
            <a:extLst>
              <a:ext uri="{FF2B5EF4-FFF2-40B4-BE49-F238E27FC236}">
                <a16:creationId xmlns:a16="http://schemas.microsoft.com/office/drawing/2014/main" id="{A2777AF7-3CE8-4F40-8A88-DE0392D49550}"/>
              </a:ext>
            </a:extLst>
          </p:cNvPr>
          <p:cNvSpPr/>
          <p:nvPr/>
        </p:nvSpPr>
        <p:spPr>
          <a:xfrm rot="10800000">
            <a:off x="3317502" y="3657203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43D75-67B3-FE2C-6EF5-A834777A76F1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581F-21E9-D332-93CB-FE6B465C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8" y="1428119"/>
            <a:ext cx="9706175" cy="41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Evolution Conti.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332493" cy="15956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97503" y="2251586"/>
            <a:ext cx="182541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Wholly Derived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94312" y="1216479"/>
            <a:ext cx="9972486" cy="4631587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Shape 5391">
            <a:extLst>
              <a:ext uri="{FF2B5EF4-FFF2-40B4-BE49-F238E27FC236}">
                <a16:creationId xmlns:a16="http://schemas.microsoft.com/office/drawing/2014/main" id="{AF9B0096-D6F5-42F8-8E05-DB313C407734}"/>
              </a:ext>
            </a:extLst>
          </p:cNvPr>
          <p:cNvSpPr/>
          <p:nvPr/>
        </p:nvSpPr>
        <p:spPr>
          <a:xfrm rot="10800000">
            <a:off x="3296650" y="295227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1" name="Shape 5391">
            <a:extLst>
              <a:ext uri="{FF2B5EF4-FFF2-40B4-BE49-F238E27FC236}">
                <a16:creationId xmlns:a16="http://schemas.microsoft.com/office/drawing/2014/main" id="{A2777AF7-3CE8-4F40-8A88-DE0392D49550}"/>
              </a:ext>
            </a:extLst>
          </p:cNvPr>
          <p:cNvSpPr/>
          <p:nvPr/>
        </p:nvSpPr>
        <p:spPr>
          <a:xfrm rot="10800000">
            <a:off x="3317502" y="3657203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43D75-67B3-FE2C-6EF5-A834777A76F1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C3FEC-F1D8-14AA-A464-EAB4E7FB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18" y="1260346"/>
            <a:ext cx="7908459" cy="45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27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Applications of NLP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4275343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592770" y="2143941"/>
            <a:ext cx="1825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Syntax and Semantics</a:t>
            </a:r>
            <a:endParaRPr lang="en-US" sz="2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5391">
            <a:extLst>
              <a:ext uri="{FF2B5EF4-FFF2-40B4-BE49-F238E27FC236}">
                <a16:creationId xmlns:a16="http://schemas.microsoft.com/office/drawing/2014/main" id="{167CE661-21A8-4C20-AAE2-DDED29016B55}"/>
              </a:ext>
            </a:extLst>
          </p:cNvPr>
          <p:cNvSpPr/>
          <p:nvPr/>
        </p:nvSpPr>
        <p:spPr>
          <a:xfrm rot="10800000">
            <a:off x="2622084" y="167611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374911" y="4290081"/>
            <a:ext cx="22611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Discourse &amp; </a:t>
            </a:r>
          </a:p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Speech</a:t>
            </a:r>
          </a:p>
        </p:txBody>
      </p:sp>
      <p:sp>
        <p:nvSpPr>
          <p:cNvPr id="53" name="Shape 5391">
            <a:extLst>
              <a:ext uri="{FF2B5EF4-FFF2-40B4-BE49-F238E27FC236}">
                <a16:creationId xmlns:a16="http://schemas.microsoft.com/office/drawing/2014/main" id="{167CE661-21A8-4C20-AAE2-DDED29016B55}"/>
              </a:ext>
            </a:extLst>
          </p:cNvPr>
          <p:cNvSpPr/>
          <p:nvPr/>
        </p:nvSpPr>
        <p:spPr>
          <a:xfrm rot="10800000">
            <a:off x="2696042" y="4101806"/>
            <a:ext cx="23521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309B28-8E81-9A7B-51F4-D449BE691AB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82059-CCC9-60BC-4416-ECC5C348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47" y="1073708"/>
            <a:ext cx="8863906" cy="2751263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4CEF5B0-A002-56E6-1DA9-05E1646CB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821715"/>
              </p:ext>
            </p:extLst>
          </p:nvPr>
        </p:nvGraphicFramePr>
        <p:xfrm>
          <a:off x="2696041" y="3664072"/>
          <a:ext cx="8430490" cy="2589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828960" imgH="1657440" progId="Paint.Picture">
                  <p:embed/>
                </p:oleObj>
              </mc:Choice>
              <mc:Fallback>
                <p:oleObj name="Bitmap Image" r:id="rId4" imgW="3828960" imgH="1657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6041" y="3664072"/>
                        <a:ext cx="8430490" cy="2589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33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Applications of NLP Conti.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573266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" name="Shape 5391">
            <a:extLst>
              <a:ext uri="{FF2B5EF4-FFF2-40B4-BE49-F238E27FC236}">
                <a16:creationId xmlns:a16="http://schemas.microsoft.com/office/drawing/2014/main" id="{167CE661-21A8-4C20-AAE2-DDED29016B55}"/>
              </a:ext>
            </a:extLst>
          </p:cNvPr>
          <p:cNvSpPr/>
          <p:nvPr/>
        </p:nvSpPr>
        <p:spPr>
          <a:xfrm rot="10800000">
            <a:off x="2622084" y="1676118"/>
            <a:ext cx="22864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Shape 5391">
            <a:extLst>
              <a:ext uri="{FF2B5EF4-FFF2-40B4-BE49-F238E27FC236}">
                <a16:creationId xmlns:a16="http://schemas.microsoft.com/office/drawing/2014/main" id="{167CE661-21A8-4C20-AAE2-DDED29016B55}"/>
              </a:ext>
            </a:extLst>
          </p:cNvPr>
          <p:cNvSpPr/>
          <p:nvPr/>
        </p:nvSpPr>
        <p:spPr>
          <a:xfrm rot="10800000">
            <a:off x="2696042" y="4101806"/>
            <a:ext cx="235218" cy="18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43" y="20463"/>
                </a:moveTo>
                <a:cubicBezTo>
                  <a:pt x="11676" y="21600"/>
                  <a:pt x="11676" y="21600"/>
                  <a:pt x="11676" y="21600"/>
                </a:cubicBezTo>
                <a:cubicBezTo>
                  <a:pt x="11676" y="21600"/>
                  <a:pt x="11676" y="21600"/>
                  <a:pt x="11092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584" y="11368"/>
                  <a:pt x="584" y="11368"/>
                  <a:pt x="584" y="11368"/>
                </a:cubicBezTo>
                <a:cubicBezTo>
                  <a:pt x="584" y="11368"/>
                  <a:pt x="0" y="10800"/>
                  <a:pt x="0" y="10800"/>
                </a:cubicBezTo>
                <a:cubicBezTo>
                  <a:pt x="0" y="10800"/>
                  <a:pt x="584" y="10232"/>
                  <a:pt x="584" y="10232"/>
                </a:cubicBezTo>
                <a:cubicBezTo>
                  <a:pt x="11092" y="568"/>
                  <a:pt x="11092" y="568"/>
                  <a:pt x="11092" y="568"/>
                </a:cubicBezTo>
                <a:cubicBezTo>
                  <a:pt x="11092" y="0"/>
                  <a:pt x="11092" y="0"/>
                  <a:pt x="11092" y="0"/>
                </a:cubicBezTo>
                <a:cubicBezTo>
                  <a:pt x="11676" y="0"/>
                  <a:pt x="11676" y="0"/>
                  <a:pt x="11676" y="568"/>
                </a:cubicBezTo>
                <a:cubicBezTo>
                  <a:pt x="12843" y="1137"/>
                  <a:pt x="12843" y="1137"/>
                  <a:pt x="12843" y="1137"/>
                </a:cubicBezTo>
                <a:cubicBezTo>
                  <a:pt x="12843" y="1705"/>
                  <a:pt x="13427" y="1705"/>
                  <a:pt x="13427" y="1705"/>
                </a:cubicBezTo>
                <a:cubicBezTo>
                  <a:pt x="13427" y="2274"/>
                  <a:pt x="12843" y="2274"/>
                  <a:pt x="12843" y="2274"/>
                </a:cubicBezTo>
                <a:cubicBezTo>
                  <a:pt x="4086" y="10800"/>
                  <a:pt x="4086" y="10800"/>
                  <a:pt x="4086" y="10800"/>
                </a:cubicBezTo>
                <a:cubicBezTo>
                  <a:pt x="12843" y="19326"/>
                  <a:pt x="12843" y="19326"/>
                  <a:pt x="12843" y="19326"/>
                </a:cubicBezTo>
                <a:cubicBezTo>
                  <a:pt x="12843" y="19326"/>
                  <a:pt x="13427" y="19895"/>
                  <a:pt x="13427" y="19895"/>
                </a:cubicBezTo>
                <a:cubicBezTo>
                  <a:pt x="13427" y="19895"/>
                  <a:pt x="12843" y="20463"/>
                  <a:pt x="12843" y="20463"/>
                </a:cubicBezTo>
                <a:close/>
                <a:moveTo>
                  <a:pt x="21600" y="20463"/>
                </a:moveTo>
                <a:cubicBezTo>
                  <a:pt x="20432" y="21600"/>
                  <a:pt x="20432" y="21600"/>
                  <a:pt x="20432" y="21600"/>
                </a:cubicBezTo>
                <a:cubicBezTo>
                  <a:pt x="20432" y="21600"/>
                  <a:pt x="19849" y="21600"/>
                  <a:pt x="19849" y="21600"/>
                </a:cubicBezTo>
                <a:cubicBezTo>
                  <a:pt x="19849" y="21600"/>
                  <a:pt x="19265" y="21600"/>
                  <a:pt x="19265" y="21600"/>
                </a:cubicBezTo>
                <a:cubicBezTo>
                  <a:pt x="8757" y="11368"/>
                  <a:pt x="8757" y="11368"/>
                  <a:pt x="8757" y="11368"/>
                </a:cubicBezTo>
                <a:cubicBezTo>
                  <a:pt x="8757" y="11368"/>
                  <a:pt x="8757" y="10800"/>
                  <a:pt x="8757" y="10800"/>
                </a:cubicBezTo>
                <a:cubicBezTo>
                  <a:pt x="8757" y="10800"/>
                  <a:pt x="8757" y="10232"/>
                  <a:pt x="8757" y="10232"/>
                </a:cubicBezTo>
                <a:cubicBezTo>
                  <a:pt x="19265" y="568"/>
                  <a:pt x="19265" y="568"/>
                  <a:pt x="19265" y="568"/>
                </a:cubicBezTo>
                <a:cubicBezTo>
                  <a:pt x="19265" y="0"/>
                  <a:pt x="19849" y="0"/>
                  <a:pt x="19849" y="0"/>
                </a:cubicBezTo>
                <a:cubicBezTo>
                  <a:pt x="19849" y="0"/>
                  <a:pt x="20432" y="0"/>
                  <a:pt x="20432" y="568"/>
                </a:cubicBezTo>
                <a:cubicBezTo>
                  <a:pt x="21600" y="1137"/>
                  <a:pt x="21600" y="1137"/>
                  <a:pt x="21600" y="1137"/>
                </a:cubicBezTo>
                <a:cubicBezTo>
                  <a:pt x="21600" y="1705"/>
                  <a:pt x="21600" y="1705"/>
                  <a:pt x="21600" y="1705"/>
                </a:cubicBezTo>
                <a:cubicBezTo>
                  <a:pt x="21600" y="2274"/>
                  <a:pt x="21600" y="2274"/>
                  <a:pt x="21600" y="2274"/>
                </a:cubicBezTo>
                <a:cubicBezTo>
                  <a:pt x="12843" y="10800"/>
                  <a:pt x="12843" y="10800"/>
                  <a:pt x="12843" y="10800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326"/>
                  <a:pt x="21600" y="19895"/>
                  <a:pt x="21600" y="19895"/>
                </a:cubicBezTo>
                <a:cubicBezTo>
                  <a:pt x="21600" y="19895"/>
                  <a:pt x="21600" y="20463"/>
                  <a:pt x="21600" y="2046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396" tIns="91396" rIns="91396" bIns="91396" numCol="1" anchor="t">
            <a:noAutofit/>
          </a:bodyPr>
          <a:lstStyle/>
          <a:p>
            <a:pPr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309B28-8E81-9A7B-51F4-D449BE691AB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29200-0A85-01B7-753E-925BC457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759" y="1440456"/>
            <a:ext cx="8455039" cy="43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8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NLP in Health Care Sector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7432880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592770" y="2143941"/>
            <a:ext cx="18254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Healthcare</a:t>
            </a:r>
            <a:endParaRPr lang="en-US" sz="2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4309B28-8E81-9A7B-51F4-D449BE691AB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1BDD31-C624-55D1-17C1-B32DF2F8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97" y="1653876"/>
            <a:ext cx="8479381" cy="1255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6E9A0A-2A8D-CE34-9016-1D568F64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112" y="3022976"/>
            <a:ext cx="8272011" cy="28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7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Future Trends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311805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592770" y="2143941"/>
            <a:ext cx="18254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NLP</a:t>
            </a:r>
            <a:endParaRPr lang="en-US" sz="2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4309B28-8E81-9A7B-51F4-D449BE691AB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E194672-C188-6FF4-3CE4-D0CA50033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326456"/>
              </p:ext>
            </p:extLst>
          </p:nvPr>
        </p:nvGraphicFramePr>
        <p:xfrm>
          <a:off x="2543175" y="1440456"/>
          <a:ext cx="8593681" cy="4390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772320" imgH="2638440" progId="Paint.Picture">
                  <p:embed/>
                </p:oleObj>
              </mc:Choice>
              <mc:Fallback>
                <p:oleObj name="Bitmap Image" r:id="rId3" imgW="6772320" imgH="2638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3175" y="1440456"/>
                        <a:ext cx="8593681" cy="4390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437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Dr. Jawad Shafi – About 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2" y="982639"/>
            <a:ext cx="9914480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55331" y="2304677"/>
            <a:ext cx="4961479" cy="464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4C287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Lancaster University, UK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55328" y="1690691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55330" y="3745478"/>
            <a:ext cx="8713759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4C287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COMSATS University Islamabad, Lahore Campus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5328" y="3131494"/>
            <a:ext cx="4849084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 Professor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97708" y="5184718"/>
            <a:ext cx="7197423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4C287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NLP Group, CUI, Lahore Campus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97708" y="4570731"/>
            <a:ext cx="352660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Group Member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3" y="3034147"/>
            <a:ext cx="1424513" cy="1422663"/>
          </a:xfrm>
          <a:prstGeom prst="rect">
            <a:avLst/>
          </a:prstGeom>
        </p:spPr>
      </p:pic>
      <p:pic>
        <p:nvPicPr>
          <p:cNvPr id="25" name="Picture 2" descr="Image result for lea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4" t="19108" r="29925" b="12922"/>
          <a:stretch/>
        </p:blipFill>
        <p:spPr bwMode="auto">
          <a:xfrm>
            <a:off x="1011638" y="4412614"/>
            <a:ext cx="1453814" cy="1544207"/>
          </a:xfrm>
          <a:prstGeom prst="ellipse">
            <a:avLst/>
          </a:prstGeom>
          <a:ln>
            <a:solidFill>
              <a:schemeClr val="tx1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olarship: Lancaster University Leipzig - Student Finance for Bachelor">
            <a:extLst>
              <a:ext uri="{FF2B5EF4-FFF2-40B4-BE49-F238E27FC236}">
                <a16:creationId xmlns:a16="http://schemas.microsoft.com/office/drawing/2014/main" id="{1080B676-CA39-421D-8776-0F4487EA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1" y="1325566"/>
            <a:ext cx="1679407" cy="16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0397F0-CA74-9251-AA80-485CF6B449C7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683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Details - Instructor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2" y="982639"/>
            <a:ext cx="572121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9610" y="1641093"/>
            <a:ext cx="7682468" cy="907836"/>
            <a:chOff x="3889610" y="1436373"/>
            <a:chExt cx="7682468" cy="907836"/>
          </a:xfrm>
        </p:grpSpPr>
        <p:sp>
          <p:nvSpPr>
            <p:cNvPr id="13" name="Flowchart: Process 12"/>
            <p:cNvSpPr/>
            <p:nvPr/>
          </p:nvSpPr>
          <p:spPr>
            <a:xfrm>
              <a:off x="3904013" y="1436373"/>
              <a:ext cx="7668065" cy="907836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610" y="1662376"/>
              <a:ext cx="7115673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i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Dr. Jawad Shafi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89611" y="2585257"/>
            <a:ext cx="7683691" cy="907836"/>
            <a:chOff x="3889610" y="2407833"/>
            <a:chExt cx="7683691" cy="907836"/>
          </a:xfrm>
        </p:grpSpPr>
        <p:sp>
          <p:nvSpPr>
            <p:cNvPr id="15" name="Flowchart: Process 14"/>
            <p:cNvSpPr/>
            <p:nvPr/>
          </p:nvSpPr>
          <p:spPr>
            <a:xfrm>
              <a:off x="3905236" y="2407833"/>
              <a:ext cx="7668065" cy="907836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89610" y="2575813"/>
              <a:ext cx="7020137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i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jawadshafi@cuilahore.edu.pk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86779" y="4463118"/>
            <a:ext cx="7861628" cy="907836"/>
            <a:chOff x="3886779" y="4272046"/>
            <a:chExt cx="7861628" cy="907836"/>
          </a:xfrm>
        </p:grpSpPr>
        <p:sp>
          <p:nvSpPr>
            <p:cNvPr id="27" name="Flowchart: Process 26"/>
            <p:cNvSpPr/>
            <p:nvPr/>
          </p:nvSpPr>
          <p:spPr>
            <a:xfrm>
              <a:off x="3905237" y="4272046"/>
              <a:ext cx="7668064" cy="907836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86779" y="4459787"/>
              <a:ext cx="7861628" cy="46163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400" b="1" i="1" dirty="0">
                  <a:solidFill>
                    <a:srgbClr val="4C28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https://lahore.comsats.edu.pk/Employees/551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4005" y="1641093"/>
            <a:ext cx="3082772" cy="907836"/>
            <a:chOff x="804005" y="1436373"/>
            <a:chExt cx="3082772" cy="907836"/>
          </a:xfrm>
          <a:solidFill>
            <a:schemeClr val="bg1">
              <a:lumMod val="95000"/>
            </a:schemeClr>
          </a:solidFill>
        </p:grpSpPr>
        <p:sp>
          <p:nvSpPr>
            <p:cNvPr id="2" name="Flowchart: Process 1"/>
            <p:cNvSpPr/>
            <p:nvPr/>
          </p:nvSpPr>
          <p:spPr>
            <a:xfrm>
              <a:off x="804005" y="1436373"/>
              <a:ext cx="3055477" cy="90783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790" y="1524270"/>
              <a:ext cx="813397" cy="737878"/>
            </a:xfrm>
            <a:prstGeom prst="rect">
              <a:avLst/>
            </a:prstGeom>
            <a:grpFill/>
          </p:spPr>
        </p:pic>
        <p:sp>
          <p:nvSpPr>
            <p:cNvPr id="30" name="TextBox 29"/>
            <p:cNvSpPr txBox="1"/>
            <p:nvPr/>
          </p:nvSpPr>
          <p:spPr>
            <a:xfrm>
              <a:off x="1738483" y="1631599"/>
              <a:ext cx="2148294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Instructor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4004" y="2578659"/>
            <a:ext cx="3055477" cy="907836"/>
            <a:chOff x="804004" y="2401235"/>
            <a:chExt cx="3055477" cy="907836"/>
          </a:xfrm>
          <a:solidFill>
            <a:schemeClr val="bg1">
              <a:lumMod val="95000"/>
            </a:schemeClr>
          </a:solidFill>
        </p:grpSpPr>
        <p:sp>
          <p:nvSpPr>
            <p:cNvPr id="17" name="Flowchart: Process 16"/>
            <p:cNvSpPr/>
            <p:nvPr/>
          </p:nvSpPr>
          <p:spPr>
            <a:xfrm>
              <a:off x="804004" y="2401235"/>
              <a:ext cx="3055477" cy="90783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Image result for email icon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519" y="2431685"/>
              <a:ext cx="713937" cy="713937"/>
            </a:xfrm>
            <a:prstGeom prst="rect">
              <a:avLst/>
            </a:prstGeom>
            <a:grpFill/>
          </p:spPr>
        </p:pic>
        <p:sp>
          <p:nvSpPr>
            <p:cNvPr id="31" name="TextBox 30"/>
            <p:cNvSpPr txBox="1"/>
            <p:nvPr/>
          </p:nvSpPr>
          <p:spPr>
            <a:xfrm>
              <a:off x="1771338" y="2622402"/>
              <a:ext cx="1531420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Email	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4004" y="3517896"/>
            <a:ext cx="3055477" cy="907836"/>
            <a:chOff x="804004" y="3340472"/>
            <a:chExt cx="3055477" cy="907836"/>
          </a:xfrm>
          <a:solidFill>
            <a:schemeClr val="bg1">
              <a:lumMod val="95000"/>
            </a:schemeClr>
          </a:solidFill>
        </p:grpSpPr>
        <p:sp>
          <p:nvSpPr>
            <p:cNvPr id="19" name="Flowchart: Process 18"/>
            <p:cNvSpPr/>
            <p:nvPr/>
          </p:nvSpPr>
          <p:spPr>
            <a:xfrm>
              <a:off x="804004" y="3340472"/>
              <a:ext cx="3055477" cy="90783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6" descr="Image result for office logo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398" y="3347070"/>
              <a:ext cx="975538" cy="882226"/>
            </a:xfrm>
            <a:prstGeom prst="rect">
              <a:avLst/>
            </a:prstGeom>
            <a:grpFill/>
          </p:spPr>
        </p:pic>
        <p:sp>
          <p:nvSpPr>
            <p:cNvPr id="32" name="TextBox 31"/>
            <p:cNvSpPr txBox="1"/>
            <p:nvPr/>
          </p:nvSpPr>
          <p:spPr>
            <a:xfrm>
              <a:off x="1787853" y="3544617"/>
              <a:ext cx="1419367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Office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4005" y="4456520"/>
            <a:ext cx="3055477" cy="907836"/>
            <a:chOff x="804005" y="4265448"/>
            <a:chExt cx="3055477" cy="907836"/>
          </a:xfrm>
          <a:solidFill>
            <a:schemeClr val="bg1">
              <a:lumMod val="95000"/>
            </a:schemeClr>
          </a:solidFill>
        </p:grpSpPr>
        <p:sp>
          <p:nvSpPr>
            <p:cNvPr id="28" name="Flowchart: Process 27"/>
            <p:cNvSpPr/>
            <p:nvPr/>
          </p:nvSpPr>
          <p:spPr>
            <a:xfrm>
              <a:off x="804005" y="4265448"/>
              <a:ext cx="3055477" cy="90783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12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91" y="4311894"/>
              <a:ext cx="813396" cy="813396"/>
            </a:xfrm>
            <a:prstGeom prst="rect">
              <a:avLst/>
            </a:prstGeom>
            <a:grpFill/>
          </p:spPr>
        </p:pic>
        <p:sp>
          <p:nvSpPr>
            <p:cNvPr id="33" name="TextBox 32"/>
            <p:cNvSpPr txBox="1"/>
            <p:nvPr/>
          </p:nvSpPr>
          <p:spPr>
            <a:xfrm>
              <a:off x="1761344" y="4464354"/>
              <a:ext cx="2043545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CUI Profile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75959" y="3523638"/>
            <a:ext cx="7710988" cy="907836"/>
            <a:chOff x="3938842" y="3347070"/>
            <a:chExt cx="7633236" cy="907836"/>
          </a:xfrm>
        </p:grpSpPr>
        <p:sp>
          <p:nvSpPr>
            <p:cNvPr id="39" name="Flowchart: Process 38"/>
            <p:cNvSpPr/>
            <p:nvPr/>
          </p:nvSpPr>
          <p:spPr>
            <a:xfrm>
              <a:off x="3968667" y="3347070"/>
              <a:ext cx="7603411" cy="907836"/>
            </a:xfrm>
            <a:prstGeom prst="flowChartProcess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38842" y="3553340"/>
              <a:ext cx="6041340" cy="52319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sz="2800" b="1" i="1" dirty="0">
                  <a:solidFill>
                    <a:srgbClr val="4C287F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Room no. 182, Faculty Block</a:t>
              </a:r>
              <a:endParaRPr lang="en-US" b="1" i="1" dirty="0">
                <a:solidFill>
                  <a:srgbClr val="4C287F"/>
                </a:solidFill>
                <a:latin typeface="Segoe UI" panose="020B0502040204020203" pitchFamily="34" charset="0"/>
                <a:ea typeface="Lato Semibold" panose="020F050202020403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34D3EC6-3CDB-F07B-A00F-95B5B149493A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683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Details – For MS/PHD Course (Cont.)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2" y="982639"/>
            <a:ext cx="948464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hart 20"/>
          <p:cNvGraphicFramePr/>
          <p:nvPr/>
        </p:nvGraphicFramePr>
        <p:xfrm>
          <a:off x="2435470" y="2886357"/>
          <a:ext cx="7691732" cy="4133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946125" y="1248105"/>
            <a:ext cx="76245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Google Classroom Code: </a:t>
            </a:r>
            <a:r>
              <a:rPr lang="en-US" sz="4800" b="1" dirty="0">
                <a:solidFill>
                  <a:srgbClr val="00B050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yjms4ie</a:t>
            </a:r>
            <a:r>
              <a:rPr lang="en-GB" sz="3200" b="1" dirty="0">
                <a:solidFill>
                  <a:srgbClr val="00B050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endParaRPr lang="en-US" sz="3200" b="1" dirty="0">
              <a:solidFill>
                <a:srgbClr val="00B050"/>
              </a:solidFill>
              <a:latin typeface="Segoe UI" panose="020B0502040204020203" pitchFamily="34" charset="0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2000" b="1" i="1" dirty="0">
                <a:solidFill>
                  <a:srgbClr val="115EA6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Note: Join using CUI-Lahore email ID</a:t>
            </a:r>
            <a:endParaRPr lang="en-US" sz="1600" b="1" i="1" dirty="0">
              <a:solidFill>
                <a:srgbClr val="115EA6"/>
              </a:solidFill>
              <a:latin typeface="Segoe UI" panose="020B0502040204020203" pitchFamily="34" charset="0"/>
              <a:ea typeface="Lato Semibold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52" y="1314039"/>
            <a:ext cx="737878" cy="7378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46125" y="3136612"/>
            <a:ext cx="762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Assessment: Not Clear</a:t>
            </a:r>
            <a:endParaRPr lang="en-US" b="1" i="1" dirty="0">
              <a:solidFill>
                <a:srgbClr val="115EA6"/>
              </a:solidFill>
              <a:latin typeface="Segoe UI" panose="020B0502040204020203" pitchFamily="34" charset="0"/>
              <a:ea typeface="Lato Semibold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3" y="3075737"/>
            <a:ext cx="706527" cy="70652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46125" y="2339280"/>
            <a:ext cx="8928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Office Hours: </a:t>
            </a:r>
            <a:r>
              <a:rPr lang="en-US" sz="3200" b="1" i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F0502020204030203" pitchFamily="34" charset="0"/>
                <a:cs typeface="Segoe UI" panose="020B0502040204020203" pitchFamily="34" charset="0"/>
              </a:rPr>
              <a:t>Email requests for appointment </a:t>
            </a:r>
            <a:endParaRPr lang="en-US" b="1" i="1" dirty="0">
              <a:solidFill>
                <a:srgbClr val="115EA6"/>
              </a:solidFill>
              <a:latin typeface="Segoe UI" panose="020B0502040204020203" pitchFamily="34" charset="0"/>
              <a:ea typeface="Lato Semibold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52" y="2262728"/>
            <a:ext cx="737878" cy="7378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E48379-1BFC-4400-931D-89503619EE2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19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21" grpId="0">
        <p:bldSub>
          <a:bldChart bld="category"/>
        </p:bldSub>
      </p:bldGraphic>
      <p:bldP spid="22" grpId="0"/>
      <p:bldP spid="2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Course Details – Classes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5" y="982639"/>
            <a:ext cx="538254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078031" y="1481959"/>
            <a:ext cx="6035939" cy="4288220"/>
            <a:chOff x="916655" y="1805685"/>
            <a:chExt cx="4307560" cy="2789720"/>
          </a:xfrm>
        </p:grpSpPr>
        <p:sp>
          <p:nvSpPr>
            <p:cNvPr id="96" name="Flowchart: Process 4"/>
            <p:cNvSpPr/>
            <p:nvPr/>
          </p:nvSpPr>
          <p:spPr>
            <a:xfrm>
              <a:off x="4807066" y="3178427"/>
              <a:ext cx="256486" cy="68272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1160"/>
                <a:gd name="connsiteY0" fmla="*/ 0 h 10236"/>
                <a:gd name="connsiteX1" fmla="*/ 11160 w 11160"/>
                <a:gd name="connsiteY1" fmla="*/ 236 h 10236"/>
                <a:gd name="connsiteX2" fmla="*/ 11160 w 11160"/>
                <a:gd name="connsiteY2" fmla="*/ 10236 h 10236"/>
                <a:gd name="connsiteX3" fmla="*/ 1160 w 11160"/>
                <a:gd name="connsiteY3" fmla="*/ 10236 h 10236"/>
                <a:gd name="connsiteX4" fmla="*/ 0 w 11160"/>
                <a:gd name="connsiteY4" fmla="*/ 0 h 10236"/>
                <a:gd name="connsiteX0" fmla="*/ 0 w 10773"/>
                <a:gd name="connsiteY0" fmla="*/ 0 h 11178"/>
                <a:gd name="connsiteX1" fmla="*/ 10773 w 10773"/>
                <a:gd name="connsiteY1" fmla="*/ 1178 h 11178"/>
                <a:gd name="connsiteX2" fmla="*/ 10773 w 10773"/>
                <a:gd name="connsiteY2" fmla="*/ 11178 h 11178"/>
                <a:gd name="connsiteX3" fmla="*/ 773 w 10773"/>
                <a:gd name="connsiteY3" fmla="*/ 11178 h 11178"/>
                <a:gd name="connsiteX4" fmla="*/ 0 w 10773"/>
                <a:gd name="connsiteY4" fmla="*/ 0 h 1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3" h="11178">
                  <a:moveTo>
                    <a:pt x="0" y="0"/>
                  </a:moveTo>
                  <a:lnTo>
                    <a:pt x="10773" y="1178"/>
                  </a:lnTo>
                  <a:lnTo>
                    <a:pt x="10773" y="11178"/>
                  </a:lnTo>
                  <a:lnTo>
                    <a:pt x="773" y="11178"/>
                  </a:lnTo>
                  <a:cubicBezTo>
                    <a:pt x="515" y="7452"/>
                    <a:pt x="258" y="3726"/>
                    <a:pt x="0" y="0"/>
                  </a:cubicBezTo>
                  <a:close/>
                </a:path>
              </a:pathLst>
            </a:custGeom>
            <a:solidFill>
              <a:srgbClr val="9F5B72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45690" tIns="22843" rIns="45690" bIns="22843" spcCol="0" rtlCol="0" anchor="ctr"/>
            <a:lstStyle/>
            <a:p>
              <a:pPr algn="ctr" defTabSz="913852"/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sp>
          <p:nvSpPr>
            <p:cNvPr id="68" name="Flowchart: Process 4"/>
            <p:cNvSpPr/>
            <p:nvPr/>
          </p:nvSpPr>
          <p:spPr>
            <a:xfrm>
              <a:off x="4710637" y="2513507"/>
              <a:ext cx="192858" cy="82517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1160"/>
                <a:gd name="connsiteY0" fmla="*/ 0 h 10236"/>
                <a:gd name="connsiteX1" fmla="*/ 11160 w 11160"/>
                <a:gd name="connsiteY1" fmla="*/ 236 h 10236"/>
                <a:gd name="connsiteX2" fmla="*/ 11160 w 11160"/>
                <a:gd name="connsiteY2" fmla="*/ 10236 h 10236"/>
                <a:gd name="connsiteX3" fmla="*/ 1160 w 11160"/>
                <a:gd name="connsiteY3" fmla="*/ 10236 h 10236"/>
                <a:gd name="connsiteX4" fmla="*/ 0 w 11160"/>
                <a:gd name="connsiteY4" fmla="*/ 0 h 10236"/>
                <a:gd name="connsiteX0" fmla="*/ 0 w 10773"/>
                <a:gd name="connsiteY0" fmla="*/ 0 h 11178"/>
                <a:gd name="connsiteX1" fmla="*/ 10773 w 10773"/>
                <a:gd name="connsiteY1" fmla="*/ 1178 h 11178"/>
                <a:gd name="connsiteX2" fmla="*/ 10773 w 10773"/>
                <a:gd name="connsiteY2" fmla="*/ 11178 h 11178"/>
                <a:gd name="connsiteX3" fmla="*/ 773 w 10773"/>
                <a:gd name="connsiteY3" fmla="*/ 11178 h 11178"/>
                <a:gd name="connsiteX4" fmla="*/ 0 w 10773"/>
                <a:gd name="connsiteY4" fmla="*/ 0 h 1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3" h="11178">
                  <a:moveTo>
                    <a:pt x="0" y="0"/>
                  </a:moveTo>
                  <a:lnTo>
                    <a:pt x="10773" y="1178"/>
                  </a:lnTo>
                  <a:lnTo>
                    <a:pt x="10773" y="11178"/>
                  </a:lnTo>
                  <a:lnTo>
                    <a:pt x="773" y="11178"/>
                  </a:lnTo>
                  <a:cubicBezTo>
                    <a:pt x="515" y="7452"/>
                    <a:pt x="258" y="3726"/>
                    <a:pt x="0" y="0"/>
                  </a:cubicBezTo>
                  <a:close/>
                </a:path>
              </a:pathLst>
            </a:custGeom>
            <a:solidFill>
              <a:srgbClr val="9F5B72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45690" tIns="22843" rIns="45690" bIns="22843" spcCol="0" rtlCol="0" anchor="ctr"/>
            <a:lstStyle/>
            <a:p>
              <a:pPr algn="ctr" defTabSz="913852"/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53549" y="1805685"/>
              <a:ext cx="4182783" cy="929296"/>
              <a:chOff x="949225" y="2026211"/>
              <a:chExt cx="4182783" cy="972516"/>
            </a:xfrm>
          </p:grpSpPr>
          <p:sp>
            <p:nvSpPr>
              <p:cNvPr id="12" name="Flowchart: Process 11"/>
              <p:cNvSpPr/>
              <p:nvPr/>
            </p:nvSpPr>
            <p:spPr>
              <a:xfrm>
                <a:off x="949225" y="2143766"/>
                <a:ext cx="2740071" cy="784552"/>
              </a:xfrm>
              <a:prstGeom prst="flowChartProcess">
                <a:avLst/>
              </a:prstGeom>
              <a:solidFill>
                <a:srgbClr val="FFFFFF">
                  <a:lumMod val="9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77800" algn="l" rotWithShape="0">
                  <a:prstClr val="black">
                    <a:alpha val="40000"/>
                  </a:prstClr>
                </a:outerShdw>
              </a:effectLst>
            </p:spPr>
            <p:txBody>
              <a:bodyPr lIns="45690" tIns="22843" rIns="45690" bIns="22843" spcCol="0" rtlCol="0" anchor="ctr"/>
              <a:lstStyle/>
              <a:p>
                <a:pPr algn="ctr" defTabSz="913852"/>
                <a:endParaRPr lang="en-US" kern="0">
                  <a:solidFill>
                    <a:schemeClr val="bg1">
                      <a:lumMod val="95000"/>
                    </a:schemeClr>
                  </a:solidFill>
                  <a:latin typeface="Calibri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1149763" y="2301472"/>
                <a:ext cx="517507" cy="488857"/>
                <a:chOff x="3502029" y="6673307"/>
                <a:chExt cx="1253126" cy="1020435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4A2207A-DF03-492D-88C5-17141EDE8CDA}"/>
                    </a:ext>
                  </a:extLst>
                </p:cNvPr>
                <p:cNvSpPr/>
                <p:nvPr/>
              </p:nvSpPr>
              <p:spPr>
                <a:xfrm flipH="1">
                  <a:off x="3502029" y="6673307"/>
                  <a:ext cx="1253126" cy="1020435"/>
                </a:xfrm>
                <a:prstGeom prst="ellipse">
                  <a:avLst/>
                </a:prstGeom>
                <a:gradFill flip="none" rotWithShape="1">
                  <a:gsLst>
                    <a:gs pos="83000">
                      <a:srgbClr val="FCFCFC"/>
                    </a:gs>
                    <a:gs pos="2632">
                      <a:srgbClr val="E4E4E4"/>
                    </a:gs>
                  </a:gsLst>
                  <a:lin ang="660000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3852"/>
                  <a:endParaRPr lang="en-US" sz="3600" kern="0" dirty="0">
                    <a:solidFill>
                      <a:schemeClr val="bg1">
                        <a:lumMod val="95000"/>
                      </a:schemeClr>
                    </a:solidFill>
                    <a:latin typeface="Calibri"/>
                  </a:endParaRPr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9654" y="6875303"/>
                  <a:ext cx="737879" cy="695960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1793850" y="2026211"/>
                <a:ext cx="3338158" cy="972516"/>
                <a:chOff x="1793850" y="2026211"/>
                <a:chExt cx="3338158" cy="97251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793850" y="2026211"/>
                  <a:ext cx="2981670" cy="972516"/>
                  <a:chOff x="1793850" y="1945797"/>
                  <a:chExt cx="2981670" cy="1052953"/>
                </a:xfrm>
              </p:grpSpPr>
              <p:sp>
                <p:nvSpPr>
                  <p:cNvPr id="69" name="Flowchart: Process 4"/>
                  <p:cNvSpPr/>
                  <p:nvPr/>
                </p:nvSpPr>
                <p:spPr>
                  <a:xfrm>
                    <a:off x="4534480" y="1945797"/>
                    <a:ext cx="241040" cy="1052953"/>
                  </a:xfrm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  <a:gd name="connsiteX0" fmla="*/ 0 w 11160"/>
                      <a:gd name="connsiteY0" fmla="*/ 0 h 10236"/>
                      <a:gd name="connsiteX1" fmla="*/ 11160 w 11160"/>
                      <a:gd name="connsiteY1" fmla="*/ 236 h 10236"/>
                      <a:gd name="connsiteX2" fmla="*/ 11160 w 11160"/>
                      <a:gd name="connsiteY2" fmla="*/ 10236 h 10236"/>
                      <a:gd name="connsiteX3" fmla="*/ 1160 w 11160"/>
                      <a:gd name="connsiteY3" fmla="*/ 10236 h 10236"/>
                      <a:gd name="connsiteX4" fmla="*/ 0 w 11160"/>
                      <a:gd name="connsiteY4" fmla="*/ 0 h 10236"/>
                      <a:gd name="connsiteX0" fmla="*/ 0 w 10773"/>
                      <a:gd name="connsiteY0" fmla="*/ 0 h 11178"/>
                      <a:gd name="connsiteX1" fmla="*/ 10773 w 10773"/>
                      <a:gd name="connsiteY1" fmla="*/ 1178 h 11178"/>
                      <a:gd name="connsiteX2" fmla="*/ 10773 w 10773"/>
                      <a:gd name="connsiteY2" fmla="*/ 11178 h 11178"/>
                      <a:gd name="connsiteX3" fmla="*/ 773 w 10773"/>
                      <a:gd name="connsiteY3" fmla="*/ 11178 h 11178"/>
                      <a:gd name="connsiteX4" fmla="*/ 0 w 10773"/>
                      <a:gd name="connsiteY4" fmla="*/ 0 h 11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73" h="11178">
                        <a:moveTo>
                          <a:pt x="0" y="0"/>
                        </a:moveTo>
                        <a:lnTo>
                          <a:pt x="10773" y="1178"/>
                        </a:lnTo>
                        <a:lnTo>
                          <a:pt x="10773" y="11178"/>
                        </a:lnTo>
                        <a:lnTo>
                          <a:pt x="773" y="11178"/>
                        </a:lnTo>
                        <a:cubicBezTo>
                          <a:pt x="515" y="7452"/>
                          <a:pt x="258" y="372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F5B72">
                      <a:lumMod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45690" tIns="22843" rIns="45690" bIns="22843" spcCol="0" rtlCol="0" anchor="ctr"/>
                  <a:lstStyle/>
                  <a:p>
                    <a:pPr algn="ctr" defTabSz="913852"/>
                    <a:endParaRPr lang="en-US" kern="0">
                      <a:solidFill>
                        <a:schemeClr val="bg1">
                          <a:lumMod val="95000"/>
                        </a:scheme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" name="Flowchart: Process 1"/>
                  <p:cNvSpPr/>
                  <p:nvPr/>
                </p:nvSpPr>
                <p:spPr>
                  <a:xfrm>
                    <a:off x="1793850" y="2073067"/>
                    <a:ext cx="2981669" cy="925511"/>
                  </a:xfrm>
                  <a:prstGeom prst="flowChartProcess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0" name="TextBox 29"/>
                <p:cNvSpPr txBox="1"/>
                <p:nvPr/>
              </p:nvSpPr>
              <p:spPr>
                <a:xfrm>
                  <a:off x="1958201" y="2258029"/>
                  <a:ext cx="3173807" cy="366668"/>
                </a:xfrm>
                <a:prstGeom prst="rect">
                  <a:avLst/>
                </a:prstGeom>
                <a:noFill/>
              </p:spPr>
              <p:txBody>
                <a:bodyPr wrap="square" lIns="45690" tIns="22843" rIns="45690" bIns="22843" rtlCol="0">
                  <a:spAutoFit/>
                </a:bodyPr>
                <a:lstStyle/>
                <a:p>
                  <a:pPr defTabSz="913852"/>
                  <a:r>
                    <a:rPr lang="en-US" sz="32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ea typeface="Lato Heavy" panose="020F0502020204030203" pitchFamily="34" charset="0"/>
                      <a:cs typeface="Segoe UI" panose="020B0502040204020203" pitchFamily="34" charset="0"/>
                    </a:rPr>
                    <a:t>Lec</a:t>
                  </a:r>
                  <a:r>
                    <a:rPr lang="en-US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ea typeface="Lato Heavy" panose="020F0502020204030203" pitchFamily="34" charset="0"/>
                      <a:cs typeface="Segoe UI" panose="020B0502040204020203" pitchFamily="34" charset="0"/>
                    </a:rPr>
                    <a:t> 01 &amp; </a:t>
                  </a:r>
                  <a:r>
                    <a:rPr lang="en-US" sz="32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ea typeface="Lato Heavy" panose="020F0502020204030203" pitchFamily="34" charset="0"/>
                      <a:cs typeface="Segoe UI" panose="020B0502040204020203" pitchFamily="34" charset="0"/>
                    </a:rPr>
                    <a:t>Lec</a:t>
                  </a:r>
                  <a:r>
                    <a:rPr lang="en-US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ea typeface="Lato Heavy" panose="020F0502020204030203" pitchFamily="34" charset="0"/>
                      <a:cs typeface="Segoe UI" panose="020B0502040204020203" pitchFamily="34" charset="0"/>
                    </a:rPr>
                    <a:t> 02</a:t>
                  </a:r>
                </a:p>
              </p:txBody>
            </p:sp>
          </p:grpSp>
        </p:grpSp>
        <p:sp>
          <p:nvSpPr>
            <p:cNvPr id="48" name="Flowchart: Process 47"/>
            <p:cNvSpPr/>
            <p:nvPr/>
          </p:nvSpPr>
          <p:spPr>
            <a:xfrm>
              <a:off x="929125" y="2625081"/>
              <a:ext cx="2740071" cy="612495"/>
            </a:xfrm>
            <a:prstGeom prst="flowChartProcess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77800" algn="l" rotWithShape="0">
                <a:prstClr val="black">
                  <a:alpha val="40000"/>
                </a:prstClr>
              </a:outerShdw>
            </a:effectLst>
          </p:spPr>
          <p:txBody>
            <a:bodyPr lIns="45690" tIns="22843" rIns="45690" bIns="22843" spcCol="0" rtlCol="0" anchor="ctr"/>
            <a:lstStyle/>
            <a:p>
              <a:pPr algn="ctr" defTabSz="913852"/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1796983" y="2597572"/>
              <a:ext cx="3126345" cy="691045"/>
              <a:chOff x="2960866" y="2678817"/>
              <a:chExt cx="3126345" cy="782605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3" name="Flowchart: Process 52"/>
              <p:cNvSpPr/>
              <p:nvPr/>
            </p:nvSpPr>
            <p:spPr>
              <a:xfrm>
                <a:off x="2960866" y="2678817"/>
                <a:ext cx="3126345" cy="782605"/>
              </a:xfrm>
              <a:prstGeom prst="flowChartProcess">
                <a:avLst/>
              </a:prstGeom>
              <a:grpFill/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113475" y="2781636"/>
                <a:ext cx="1664645" cy="396795"/>
              </a:xfrm>
              <a:prstGeom prst="rect">
                <a:avLst/>
              </a:prstGeom>
              <a:grpFill/>
            </p:spPr>
            <p:txBody>
              <a:bodyPr wrap="square" lIns="45690" tIns="22843" rIns="45690" bIns="22843" rtlCol="0">
                <a:spAutoFit/>
              </a:bodyPr>
              <a:lstStyle/>
              <a:p>
                <a:pPr defTabSz="913852"/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Monday</a:t>
                </a:r>
              </a:p>
            </p:txBody>
          </p:sp>
        </p:grpSp>
        <p:sp>
          <p:nvSpPr>
            <p:cNvPr id="98" name="Flowchart: Process 97"/>
            <p:cNvSpPr/>
            <p:nvPr/>
          </p:nvSpPr>
          <p:spPr>
            <a:xfrm>
              <a:off x="918198" y="3221642"/>
              <a:ext cx="2740071" cy="693647"/>
            </a:xfrm>
            <a:prstGeom prst="flowChartProcess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77800" algn="l" rotWithShape="0">
                <a:prstClr val="black">
                  <a:alpha val="40000"/>
                </a:prstClr>
              </a:outerShdw>
            </a:effectLst>
          </p:spPr>
          <p:txBody>
            <a:bodyPr lIns="45690" tIns="22843" rIns="45690" bIns="22843" spcCol="0" rtlCol="0" anchor="ctr"/>
            <a:lstStyle/>
            <a:p>
              <a:pPr algn="ctr" defTabSz="913852"/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sp>
          <p:nvSpPr>
            <p:cNvPr id="107" name="Flowchart: Process 4"/>
            <p:cNvSpPr/>
            <p:nvPr/>
          </p:nvSpPr>
          <p:spPr>
            <a:xfrm>
              <a:off x="4960791" y="3818385"/>
              <a:ext cx="256486" cy="68272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1160"/>
                <a:gd name="connsiteY0" fmla="*/ 0 h 10236"/>
                <a:gd name="connsiteX1" fmla="*/ 11160 w 11160"/>
                <a:gd name="connsiteY1" fmla="*/ 236 h 10236"/>
                <a:gd name="connsiteX2" fmla="*/ 11160 w 11160"/>
                <a:gd name="connsiteY2" fmla="*/ 10236 h 10236"/>
                <a:gd name="connsiteX3" fmla="*/ 1160 w 11160"/>
                <a:gd name="connsiteY3" fmla="*/ 10236 h 10236"/>
                <a:gd name="connsiteX4" fmla="*/ 0 w 11160"/>
                <a:gd name="connsiteY4" fmla="*/ 0 h 10236"/>
                <a:gd name="connsiteX0" fmla="*/ 0 w 10773"/>
                <a:gd name="connsiteY0" fmla="*/ 0 h 11178"/>
                <a:gd name="connsiteX1" fmla="*/ 10773 w 10773"/>
                <a:gd name="connsiteY1" fmla="*/ 1178 h 11178"/>
                <a:gd name="connsiteX2" fmla="*/ 10773 w 10773"/>
                <a:gd name="connsiteY2" fmla="*/ 11178 h 11178"/>
                <a:gd name="connsiteX3" fmla="*/ 773 w 10773"/>
                <a:gd name="connsiteY3" fmla="*/ 11178 h 11178"/>
                <a:gd name="connsiteX4" fmla="*/ 0 w 10773"/>
                <a:gd name="connsiteY4" fmla="*/ 0 h 1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3" h="11178">
                  <a:moveTo>
                    <a:pt x="0" y="0"/>
                  </a:moveTo>
                  <a:lnTo>
                    <a:pt x="10773" y="1178"/>
                  </a:lnTo>
                  <a:lnTo>
                    <a:pt x="10773" y="11178"/>
                  </a:lnTo>
                  <a:lnTo>
                    <a:pt x="773" y="11178"/>
                  </a:lnTo>
                  <a:cubicBezTo>
                    <a:pt x="515" y="7452"/>
                    <a:pt x="258" y="3726"/>
                    <a:pt x="0" y="0"/>
                  </a:cubicBezTo>
                  <a:close/>
                </a:path>
              </a:pathLst>
            </a:custGeom>
            <a:solidFill>
              <a:srgbClr val="9F5B72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45690" tIns="22843" rIns="45690" bIns="22843" spcCol="0" rtlCol="0" anchor="ctr"/>
            <a:lstStyle/>
            <a:p>
              <a:pPr algn="ctr" defTabSz="913852"/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794308" y="3219692"/>
              <a:ext cx="3270634" cy="695597"/>
              <a:chOff x="2960866" y="2678817"/>
              <a:chExt cx="3126345" cy="782605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05" name="Flowchart: Process 104"/>
              <p:cNvSpPr/>
              <p:nvPr/>
            </p:nvSpPr>
            <p:spPr>
              <a:xfrm>
                <a:off x="2960866" y="2678817"/>
                <a:ext cx="3126345" cy="782605"/>
              </a:xfrm>
              <a:prstGeom prst="flowChartProcess">
                <a:avLst/>
              </a:prstGeom>
              <a:grpFill/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099243" y="2802247"/>
                <a:ext cx="2543189" cy="394198"/>
              </a:xfrm>
              <a:prstGeom prst="rect">
                <a:avLst/>
              </a:prstGeom>
              <a:grpFill/>
            </p:spPr>
            <p:txBody>
              <a:bodyPr wrap="square" lIns="45690" tIns="22843" rIns="45690" bIns="22843" rtlCol="0">
                <a:spAutoFit/>
              </a:bodyPr>
              <a:lstStyle/>
              <a:p>
                <a:pPr defTabSz="913852"/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(17:30 – 20:30)</a:t>
                </a:r>
              </a:p>
            </p:txBody>
          </p:sp>
        </p:grpSp>
        <p:sp>
          <p:nvSpPr>
            <p:cNvPr id="109" name="Flowchart: Process 108"/>
            <p:cNvSpPr/>
            <p:nvPr/>
          </p:nvSpPr>
          <p:spPr>
            <a:xfrm>
              <a:off x="916655" y="3901758"/>
              <a:ext cx="2740071" cy="693647"/>
            </a:xfrm>
            <a:prstGeom prst="flowChartProcess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77800" algn="l" rotWithShape="0">
                <a:prstClr val="black">
                  <a:alpha val="40000"/>
                </a:prstClr>
              </a:outerShdw>
            </a:effectLst>
          </p:spPr>
          <p:txBody>
            <a:bodyPr lIns="45690" tIns="22843" rIns="45690" bIns="22843" spcCol="0" rtlCol="0" anchor="ctr"/>
            <a:lstStyle/>
            <a:p>
              <a:pPr algn="ctr" defTabSz="913852"/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792765" y="3899808"/>
              <a:ext cx="3431450" cy="695597"/>
              <a:chOff x="2960866" y="2678817"/>
              <a:chExt cx="3126345" cy="782605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16" name="Flowchart: Process 115"/>
              <p:cNvSpPr/>
              <p:nvPr/>
            </p:nvSpPr>
            <p:spPr>
              <a:xfrm>
                <a:off x="2960866" y="2678817"/>
                <a:ext cx="3126345" cy="782605"/>
              </a:xfrm>
              <a:prstGeom prst="flowChartProcess">
                <a:avLst/>
              </a:prstGeom>
              <a:grpFill/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137223" y="2821657"/>
                <a:ext cx="2773366" cy="394198"/>
              </a:xfrm>
              <a:prstGeom prst="rect">
                <a:avLst/>
              </a:prstGeom>
              <a:grpFill/>
            </p:spPr>
            <p:txBody>
              <a:bodyPr wrap="square" lIns="45690" tIns="22843" rIns="45690" bIns="22843" rtlCol="0">
                <a:spAutoFit/>
              </a:bodyPr>
              <a:lstStyle/>
              <a:p>
                <a:pPr defTabSz="913852"/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D-5 (D Block)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1187809" y="2706387"/>
              <a:ext cx="477108" cy="470426"/>
              <a:chOff x="8589882" y="6526415"/>
              <a:chExt cx="1253126" cy="1020435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24A2207A-DF03-492D-88C5-17141EDE8CDA}"/>
                  </a:ext>
                </a:extLst>
              </p:cNvPr>
              <p:cNvSpPr/>
              <p:nvPr/>
            </p:nvSpPr>
            <p:spPr>
              <a:xfrm flipH="1">
                <a:off x="8589882" y="6526415"/>
                <a:ext cx="1253126" cy="1020435"/>
              </a:xfrm>
              <a:prstGeom prst="ellipse">
                <a:avLst/>
              </a:prstGeom>
              <a:gradFill flip="none" rotWithShape="1">
                <a:gsLst>
                  <a:gs pos="83000">
                    <a:srgbClr val="FCFCFC"/>
                  </a:gs>
                  <a:gs pos="2632">
                    <a:srgbClr val="E4E4E4"/>
                  </a:gs>
                </a:gsLst>
                <a:lin ang="66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3852"/>
                <a:endParaRPr lang="en-US" sz="36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8934468" y="6728765"/>
                <a:ext cx="600588" cy="649861"/>
                <a:chOff x="8934468" y="7968933"/>
                <a:chExt cx="600588" cy="689002"/>
              </a:xfrm>
            </p:grpSpPr>
            <p:pic>
              <p:nvPicPr>
                <p:cNvPr id="121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prstClr val="black"/>
                    <a:srgbClr val="7030A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89473" y="8115841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2" name="Picture 5" descr="Image result for calendar bullet points powerpoint purple color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prstClr val="black"/>
                    <a:srgbClr val="7030A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34468" y="7968933"/>
                  <a:ext cx="600588" cy="689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23" name="Group 122"/>
            <p:cNvGrpSpPr/>
            <p:nvPr/>
          </p:nvGrpSpPr>
          <p:grpSpPr>
            <a:xfrm>
              <a:off x="1187809" y="3346651"/>
              <a:ext cx="465604" cy="450160"/>
              <a:chOff x="14157297" y="6485620"/>
              <a:chExt cx="1253126" cy="1020435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4A2207A-DF03-492D-88C5-17141EDE8CDA}"/>
                  </a:ext>
                </a:extLst>
              </p:cNvPr>
              <p:cNvSpPr/>
              <p:nvPr/>
            </p:nvSpPr>
            <p:spPr>
              <a:xfrm flipH="1">
                <a:off x="14157297" y="6485620"/>
                <a:ext cx="1253126" cy="1020435"/>
              </a:xfrm>
              <a:prstGeom prst="ellipse">
                <a:avLst/>
              </a:prstGeom>
              <a:gradFill flip="none" rotWithShape="1">
                <a:gsLst>
                  <a:gs pos="83000">
                    <a:srgbClr val="FCFCFC"/>
                  </a:gs>
                  <a:gs pos="2632">
                    <a:srgbClr val="E4E4E4"/>
                  </a:gs>
                </a:gsLst>
                <a:lin ang="66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3852"/>
                <a:endParaRPr lang="en-US" sz="36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8984" y="6620562"/>
                <a:ext cx="737878" cy="695961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1147410" y="4025005"/>
              <a:ext cx="517507" cy="399052"/>
              <a:chOff x="19550885" y="6489065"/>
              <a:chExt cx="1253126" cy="102043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4A2207A-DF03-492D-88C5-17141EDE8CDA}"/>
                  </a:ext>
                </a:extLst>
              </p:cNvPr>
              <p:cNvSpPr/>
              <p:nvPr/>
            </p:nvSpPr>
            <p:spPr>
              <a:xfrm flipH="1">
                <a:off x="19550885" y="6489065"/>
                <a:ext cx="1253126" cy="1020435"/>
              </a:xfrm>
              <a:prstGeom prst="ellipse">
                <a:avLst/>
              </a:prstGeom>
              <a:gradFill flip="none" rotWithShape="1">
                <a:gsLst>
                  <a:gs pos="83000">
                    <a:srgbClr val="FCFCFC"/>
                  </a:gs>
                  <a:gs pos="2632">
                    <a:srgbClr val="E4E4E4"/>
                  </a:gs>
                </a:gsLst>
                <a:lin ang="66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3852"/>
                <a:endParaRPr lang="en-US" sz="36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20252" y="6711396"/>
                <a:ext cx="706527" cy="666391"/>
              </a:xfrm>
              <a:prstGeom prst="rect">
                <a:avLst/>
              </a:prstGeom>
            </p:spPr>
          </p:pic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0189DDB-CB3D-EBDF-79E8-70315E36AB6F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56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8077" y="1240462"/>
            <a:ext cx="7955672" cy="646260"/>
          </a:xfrm>
          <a:prstGeom prst="rect">
            <a:avLst/>
          </a:prstGeom>
          <a:noFill/>
        </p:spPr>
        <p:txBody>
          <a:bodyPr wrap="square" lIns="91370" tIns="45685" rIns="91370" bIns="45685" rtlCol="0">
            <a:spAutoFit/>
          </a:bodyPr>
          <a:lstStyle/>
          <a:p>
            <a:pPr algn="just" defTabSz="913715"/>
            <a:r>
              <a:rPr lang="en-US" sz="3600" b="1" dirty="0">
                <a:solidFill>
                  <a:srgbClr val="002060"/>
                </a:solidFill>
                <a:latin typeface="Segoe UI" pitchFamily="34" charset="0"/>
                <a:ea typeface="Lato Heavy" panose="020F0502020204030203" pitchFamily="34" charset="0"/>
                <a:cs typeface="Segoe UI" pitchFamily="34" charset="0"/>
              </a:rPr>
              <a:t>Mainly get Excellence in two things</a:t>
            </a:r>
            <a:endParaRPr lang="en-US" sz="3600" b="1" i="1" dirty="0">
              <a:solidFill>
                <a:srgbClr val="002060"/>
              </a:solidFill>
              <a:latin typeface="Segoe UI" pitchFamily="34" charset="0"/>
              <a:ea typeface="Lato Semibold" panose="020F0502020204030203" pitchFamily="34" charset="0"/>
              <a:cs typeface="Segoe UI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5"/>
            <a:ext cx="10515600" cy="1325563"/>
          </a:xfrm>
          <a:prstGeom prst="rect">
            <a:avLst/>
          </a:prstGeom>
        </p:spPr>
        <p:txBody>
          <a:bodyPr vert="horz" lIns="91370" tIns="45685" rIns="91370" bIns="456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Focus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86840"/>
            <a:ext cx="281306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415787" y="2544232"/>
            <a:ext cx="8526483" cy="801274"/>
            <a:chOff x="2112480" y="1557795"/>
            <a:chExt cx="7969671" cy="951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Flowchart: Process 14"/>
            <p:cNvSpPr/>
            <p:nvPr/>
          </p:nvSpPr>
          <p:spPr>
            <a:xfrm>
              <a:off x="2316280" y="1561348"/>
              <a:ext cx="7765871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112480" y="1557795"/>
              <a:ext cx="1490345" cy="951387"/>
              <a:chOff x="2112480" y="1557795"/>
              <a:chExt cx="1490345" cy="951387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112480" y="1561348"/>
                <a:ext cx="1321395" cy="947833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Delay 21"/>
              <p:cNvSpPr/>
              <p:nvPr/>
            </p:nvSpPr>
            <p:spPr>
              <a:xfrm flipH="1">
                <a:off x="2870255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8A2663-6D7B-4B19-9952-C54F27D59E93}"/>
              </a:ext>
            </a:extLst>
          </p:cNvPr>
          <p:cNvSpPr txBox="1"/>
          <p:nvPr/>
        </p:nvSpPr>
        <p:spPr>
          <a:xfrm>
            <a:off x="2597272" y="2641250"/>
            <a:ext cx="72074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913715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Become a great Human Being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415787" y="3581582"/>
            <a:ext cx="8526483" cy="801274"/>
            <a:chOff x="2112480" y="1557795"/>
            <a:chExt cx="7969671" cy="951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Flowchart: Process 35"/>
            <p:cNvSpPr/>
            <p:nvPr/>
          </p:nvSpPr>
          <p:spPr>
            <a:xfrm>
              <a:off x="2316280" y="1561348"/>
              <a:ext cx="7765871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12480" y="1557795"/>
              <a:ext cx="1490345" cy="951387"/>
              <a:chOff x="2112480" y="1557795"/>
              <a:chExt cx="1490345" cy="951387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112480" y="1561348"/>
                <a:ext cx="1321395" cy="94783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Delay 38"/>
              <p:cNvSpPr/>
              <p:nvPr/>
            </p:nvSpPr>
            <p:spPr>
              <a:xfrm flipH="1">
                <a:off x="2870255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B8A2663-6D7B-4B19-9952-C54F27D59E93}"/>
              </a:ext>
            </a:extLst>
          </p:cNvPr>
          <p:cNvSpPr txBox="1"/>
          <p:nvPr/>
        </p:nvSpPr>
        <p:spPr>
          <a:xfrm>
            <a:off x="2597271" y="3676632"/>
            <a:ext cx="72074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913715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Become a great Researcher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E988D9-FAF3-3F10-2A91-68F5D5DBADD0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90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7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Aims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86840"/>
            <a:ext cx="269760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63149" y="1249451"/>
            <a:ext cx="10238605" cy="992924"/>
            <a:chOff x="1405817" y="3089973"/>
            <a:chExt cx="20479877" cy="2111264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6" y="3315998"/>
              <a:ext cx="20458618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579402" y="3295991"/>
              <a:ext cx="18142151" cy="1897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introduce essential concepts required to become a great human being and a great researcher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8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1</a:t>
              </a:r>
              <a:endParaRPr lang="en-US" sz="60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74170" y="2463705"/>
            <a:ext cx="10227582" cy="992925"/>
            <a:chOff x="1405817" y="3089973"/>
            <a:chExt cx="20457828" cy="2111266"/>
          </a:xfrm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8" y="3316000"/>
              <a:ext cx="20436567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391808" y="3653519"/>
              <a:ext cx="18307694" cy="1047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skills to systematically teach any NLP concept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8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2</a:t>
              </a:r>
              <a:endParaRPr lang="en-US" sz="60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74170" y="3669012"/>
            <a:ext cx="10227582" cy="1054482"/>
            <a:chOff x="1405817" y="3089973"/>
            <a:chExt cx="20457828" cy="2242155"/>
          </a:xfrm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8" y="3316000"/>
              <a:ext cx="20436567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510455" y="3434286"/>
              <a:ext cx="18259396" cy="1897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skills to carry out research in NLP using a template-based approach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8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3</a:t>
              </a:r>
              <a:endParaRPr lang="en-US" sz="83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82F32B-F355-4BF7-B7C2-5516D377A442}"/>
              </a:ext>
            </a:extLst>
          </p:cNvPr>
          <p:cNvGrpSpPr/>
          <p:nvPr/>
        </p:nvGrpSpPr>
        <p:grpSpPr>
          <a:xfrm>
            <a:off x="863148" y="4870041"/>
            <a:ext cx="10238604" cy="1003090"/>
            <a:chOff x="1405817" y="3089973"/>
            <a:chExt cx="20479875" cy="2132880"/>
          </a:xfrm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E6228D24-EF85-47F8-9651-4E6680393D77}"/>
                </a:ext>
              </a:extLst>
            </p:cNvPr>
            <p:cNvSpPr/>
            <p:nvPr/>
          </p:nvSpPr>
          <p:spPr>
            <a:xfrm>
              <a:off x="1405817" y="3191368"/>
              <a:ext cx="11421372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0" h="1885239">
                  <a:moveTo>
                    <a:pt x="0" y="0"/>
                  </a:moveTo>
                  <a:lnTo>
                    <a:pt x="12344400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35036FDA-0D87-4DA1-98AB-05AE4C7FC045}"/>
                </a:ext>
              </a:extLst>
            </p:cNvPr>
            <p:cNvSpPr/>
            <p:nvPr/>
          </p:nvSpPr>
          <p:spPr>
            <a:xfrm rot="10800000">
              <a:off x="1427076" y="3315998"/>
              <a:ext cx="20458616" cy="1885239"/>
            </a:xfrm>
            <a:custGeom>
              <a:avLst/>
              <a:gdLst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2344400 w 12344400"/>
                <a:gd name="connsiteY2" fmla="*/ 1885239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2344400"/>
                <a:gd name="connsiteY0" fmla="*/ 0 h 1885239"/>
                <a:gd name="connsiteX1" fmla="*/ 12344400 w 12344400"/>
                <a:gd name="connsiteY1" fmla="*/ 0 h 1885239"/>
                <a:gd name="connsiteX2" fmla="*/ 10229850 w 12344400"/>
                <a:gd name="connsiteY2" fmla="*/ 1856664 h 1885239"/>
                <a:gd name="connsiteX3" fmla="*/ 0 w 12344400"/>
                <a:gd name="connsiteY3" fmla="*/ 1885239 h 1885239"/>
                <a:gd name="connsiteX4" fmla="*/ 0 w 12344400"/>
                <a:gd name="connsiteY4" fmla="*/ 0 h 1885239"/>
                <a:gd name="connsiteX0" fmla="*/ 0 w 11736461"/>
                <a:gd name="connsiteY0" fmla="*/ 0 h 1885239"/>
                <a:gd name="connsiteX1" fmla="*/ 11736461 w 11736461"/>
                <a:gd name="connsiteY1" fmla="*/ 0 h 1885239"/>
                <a:gd name="connsiteX2" fmla="*/ 10229850 w 11736461"/>
                <a:gd name="connsiteY2" fmla="*/ 1856664 h 1885239"/>
                <a:gd name="connsiteX3" fmla="*/ 0 w 11736461"/>
                <a:gd name="connsiteY3" fmla="*/ 1885239 h 1885239"/>
                <a:gd name="connsiteX4" fmla="*/ 0 w 11736461"/>
                <a:gd name="connsiteY4" fmla="*/ 0 h 188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6461" h="1885239">
                  <a:moveTo>
                    <a:pt x="0" y="0"/>
                  </a:moveTo>
                  <a:lnTo>
                    <a:pt x="11736461" y="0"/>
                  </a:lnTo>
                  <a:lnTo>
                    <a:pt x="10229850" y="1856664"/>
                  </a:lnTo>
                  <a:lnTo>
                    <a:pt x="0" y="188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B70F3B-332A-43C3-A651-B811C23C496C}"/>
                </a:ext>
              </a:extLst>
            </p:cNvPr>
            <p:cNvSpPr/>
            <p:nvPr/>
          </p:nvSpPr>
          <p:spPr>
            <a:xfrm>
              <a:off x="3602849" y="3325011"/>
              <a:ext cx="18118702" cy="1897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To develop internet searching skills, both general and research specific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B95DC4-8F04-4773-800E-BB36938879EE}"/>
                </a:ext>
              </a:extLst>
            </p:cNvPr>
            <p:cNvSpPr/>
            <p:nvPr/>
          </p:nvSpPr>
          <p:spPr>
            <a:xfrm>
              <a:off x="1455719" y="3089973"/>
              <a:ext cx="1192289" cy="1668778"/>
            </a:xfrm>
            <a:prstGeom prst="rect">
              <a:avLst/>
            </a:prstGeom>
            <a:no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4800" b="1" dirty="0">
                  <a:ln/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4</a:t>
              </a:r>
              <a:endParaRPr lang="en-US" sz="6000" b="1" dirty="0">
                <a:ln/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AA952-3E50-B861-68AF-72C58F76F101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91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15721</TotalTime>
  <Words>886</Words>
  <Application>Microsoft Office PowerPoint</Application>
  <PresentationFormat>Widescreen</PresentationFormat>
  <Paragraphs>165</Paragraphs>
  <Slides>35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6" baseType="lpstr">
      <vt:lpstr>Calibri Light</vt:lpstr>
      <vt:lpstr>Arial</vt:lpstr>
      <vt:lpstr>Lato Black</vt:lpstr>
      <vt:lpstr>Arabic Typesetting</vt:lpstr>
      <vt:lpstr>Segoe UI</vt:lpstr>
      <vt:lpstr>Calibri</vt:lpstr>
      <vt:lpstr>El Messiri</vt:lpstr>
      <vt:lpstr>Raleway</vt:lpstr>
      <vt:lpstr>Ara Alharbi Syria-Alqusair</vt:lpstr>
      <vt:lpstr>Wingdings</vt:lpstr>
      <vt:lpstr>Arial Rounded MT Bold</vt:lpstr>
      <vt:lpstr>Lato Medium</vt:lpstr>
      <vt:lpstr>Office Theme</vt:lpstr>
      <vt:lpstr>Kalli Design</vt:lpstr>
      <vt:lpstr>1_Kalli Design</vt:lpstr>
      <vt:lpstr>2_Kalli Design</vt:lpstr>
      <vt:lpstr>3_Kalli Design</vt:lpstr>
      <vt:lpstr>4_Kalli Design</vt:lpstr>
      <vt:lpstr>3_Office Theme</vt:lpstr>
      <vt:lpstr>6_Kalli Design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Instructions – To Do Tasks on Daily Basis</vt:lpstr>
      <vt:lpstr>Instructions – To Do Tasks on Daily Basis (Cont.)</vt:lpstr>
      <vt:lpstr>Instructions – To Do Tasks on Daily Basis (Cont.)</vt:lpstr>
      <vt:lpstr>PowerPoint Presentation</vt:lpstr>
      <vt:lpstr>PowerPoint Presentation</vt:lpstr>
      <vt:lpstr>Introduction</vt:lpstr>
      <vt:lpstr>Objective</vt:lpstr>
      <vt:lpstr>History of NLP</vt:lpstr>
      <vt:lpstr>History of NLP Conti.</vt:lpstr>
      <vt:lpstr>NLP as a Disruptive Technology</vt:lpstr>
      <vt:lpstr>PowerPoint Presentation</vt:lpstr>
      <vt:lpstr>Components Conti.</vt:lpstr>
      <vt:lpstr>NLP Working</vt:lpstr>
      <vt:lpstr>NLP Working Conti.</vt:lpstr>
      <vt:lpstr>Evolution of NLP</vt:lpstr>
      <vt:lpstr>Evolution Conti.</vt:lpstr>
      <vt:lpstr>Evolution Conti.</vt:lpstr>
      <vt:lpstr>Applications of NLP</vt:lpstr>
      <vt:lpstr>Applications of NLP Conti.</vt:lpstr>
      <vt:lpstr>NLP in Health Care Sector</vt:lpstr>
      <vt:lpstr>Future Trends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Tahir Sohail</dc:creator>
  <cp:lastModifiedBy>Haier</cp:lastModifiedBy>
  <cp:revision>991</cp:revision>
  <dcterms:created xsi:type="dcterms:W3CDTF">2019-07-27T18:14:17Z</dcterms:created>
  <dcterms:modified xsi:type="dcterms:W3CDTF">2024-02-12T10:09:02Z</dcterms:modified>
</cp:coreProperties>
</file>